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 id="2147483734" r:id="rId5"/>
    <p:sldMasterId id="2147483968" r:id="rId6"/>
  </p:sldMasterIdLst>
  <p:notesMasterIdLst>
    <p:notesMasterId r:id="rId35"/>
  </p:notesMasterIdLst>
  <p:sldIdLst>
    <p:sldId id="256" r:id="rId7"/>
    <p:sldId id="264" r:id="rId8"/>
    <p:sldId id="258" r:id="rId9"/>
    <p:sldId id="265" r:id="rId10"/>
    <p:sldId id="267" r:id="rId11"/>
    <p:sldId id="260" r:id="rId12"/>
    <p:sldId id="266" r:id="rId13"/>
    <p:sldId id="261" r:id="rId14"/>
    <p:sldId id="298" r:id="rId15"/>
    <p:sldId id="294" r:id="rId16"/>
    <p:sldId id="276" r:id="rId17"/>
    <p:sldId id="262" r:id="rId18"/>
    <p:sldId id="293" r:id="rId19"/>
    <p:sldId id="296" r:id="rId20"/>
    <p:sldId id="288" r:id="rId21"/>
    <p:sldId id="290" r:id="rId22"/>
    <p:sldId id="291" r:id="rId23"/>
    <p:sldId id="285" r:id="rId24"/>
    <p:sldId id="287" r:id="rId25"/>
    <p:sldId id="297" r:id="rId26"/>
    <p:sldId id="295" r:id="rId27"/>
    <p:sldId id="286" r:id="rId28"/>
    <p:sldId id="282" r:id="rId29"/>
    <p:sldId id="299" r:id="rId30"/>
    <p:sldId id="292" r:id="rId31"/>
    <p:sldId id="300" r:id="rId32"/>
    <p:sldId id="279" r:id="rId33"/>
    <p:sldId id="263"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9188C-6271-4F55-B070-7305B3020F25}" v="1659" dt="2024-04-30T18:03:11.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00" autoAdjust="0"/>
    <p:restoredTop sz="94603"/>
  </p:normalViewPr>
  <p:slideViewPr>
    <p:cSldViewPr snapToGrid="0">
      <p:cViewPr varScale="1">
        <p:scale>
          <a:sx n="93" d="100"/>
          <a:sy n="93" d="100"/>
        </p:scale>
        <p:origin x="92" y="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erie\OneDrive\Documentos\GitHub\Teoria%20y%20Tecnicas%20de%20Optimizacion\Stock6mont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chemeClr val="accent1">
                  <a:shade val="47000"/>
                </a:schemeClr>
              </a:solidFill>
              <a:ln w="19050">
                <a:solidFill>
                  <a:schemeClr val="lt1"/>
                </a:solidFill>
              </a:ln>
              <a:effectLst/>
            </c:spPr>
            <c:extLst>
              <c:ext xmlns:c16="http://schemas.microsoft.com/office/drawing/2014/chart" uri="{C3380CC4-5D6E-409C-BE32-E72D297353CC}">
                <c16:uniqueId val="{00000001-7C50-484C-819D-B6E3491E512F}"/>
              </c:ext>
            </c:extLst>
          </c:dPt>
          <c:dPt>
            <c:idx val="1"/>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3-7C50-484C-819D-B6E3491E512F}"/>
              </c:ext>
            </c:extLst>
          </c:dPt>
          <c:dPt>
            <c:idx val="2"/>
            <c:bubble3D val="0"/>
            <c:spPr>
              <a:solidFill>
                <a:schemeClr val="accent1">
                  <a:shade val="82000"/>
                </a:schemeClr>
              </a:solidFill>
              <a:ln w="19050">
                <a:solidFill>
                  <a:schemeClr val="lt1"/>
                </a:solidFill>
              </a:ln>
              <a:effectLst/>
            </c:spPr>
            <c:extLst>
              <c:ext xmlns:c16="http://schemas.microsoft.com/office/drawing/2014/chart" uri="{C3380CC4-5D6E-409C-BE32-E72D297353CC}">
                <c16:uniqueId val="{00000005-7C50-484C-819D-B6E3491E512F}"/>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7C50-484C-819D-B6E3491E512F}"/>
              </c:ext>
            </c:extLst>
          </c:dPt>
          <c:dPt>
            <c:idx val="4"/>
            <c:bubble3D val="0"/>
            <c:spPr>
              <a:solidFill>
                <a:schemeClr val="accent1">
                  <a:tint val="83000"/>
                </a:schemeClr>
              </a:solidFill>
              <a:ln w="19050">
                <a:solidFill>
                  <a:schemeClr val="lt1"/>
                </a:solidFill>
              </a:ln>
              <a:effectLst/>
            </c:spPr>
            <c:extLst>
              <c:ext xmlns:c16="http://schemas.microsoft.com/office/drawing/2014/chart" uri="{C3380CC4-5D6E-409C-BE32-E72D297353CC}">
                <c16:uniqueId val="{00000009-7C50-484C-819D-B6E3491E512F}"/>
              </c:ext>
            </c:extLst>
          </c:dPt>
          <c:dPt>
            <c:idx val="5"/>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B-7C50-484C-819D-B6E3491E512F}"/>
              </c:ext>
            </c:extLst>
          </c:dPt>
          <c:dPt>
            <c:idx val="6"/>
            <c:bubble3D val="0"/>
            <c:spPr>
              <a:solidFill>
                <a:schemeClr val="accent1">
                  <a:tint val="48000"/>
                </a:schemeClr>
              </a:solidFill>
              <a:ln w="19050">
                <a:solidFill>
                  <a:schemeClr val="lt1"/>
                </a:solidFill>
              </a:ln>
              <a:effectLst/>
            </c:spPr>
            <c:extLst>
              <c:ext xmlns:c16="http://schemas.microsoft.com/office/drawing/2014/chart" uri="{C3380CC4-5D6E-409C-BE32-E72D297353CC}">
                <c16:uniqueId val="{0000000D-7C50-484C-819D-B6E3491E512F}"/>
              </c:ext>
            </c:extLst>
          </c:dPt>
          <c:cat>
            <c:strRef>
              <c:f>Maximization!$M$52:$S$52</c:f>
              <c:strCache>
                <c:ptCount val="7"/>
                <c:pt idx="0">
                  <c:v>Bonds</c:v>
                </c:pt>
                <c:pt idx="1">
                  <c:v>NVDA</c:v>
                </c:pt>
                <c:pt idx="2">
                  <c:v>NIO</c:v>
                </c:pt>
                <c:pt idx="3">
                  <c:v>XPEV</c:v>
                </c:pt>
                <c:pt idx="4">
                  <c:v>SPCE</c:v>
                </c:pt>
                <c:pt idx="5">
                  <c:v>AFRM</c:v>
                </c:pt>
                <c:pt idx="6">
                  <c:v>Others</c:v>
                </c:pt>
              </c:strCache>
            </c:strRef>
          </c:cat>
          <c:val>
            <c:numRef>
              <c:f>Maximization!$M$53:$S$53</c:f>
              <c:numCache>
                <c:formatCode>General</c:formatCode>
                <c:ptCount val="7"/>
                <c:pt idx="0">
                  <c:v>100000</c:v>
                </c:pt>
                <c:pt idx="1">
                  <c:v>450000</c:v>
                </c:pt>
                <c:pt idx="2">
                  <c:v>225000</c:v>
                </c:pt>
                <c:pt idx="3">
                  <c:v>112499.99999999997</c:v>
                </c:pt>
                <c:pt idx="4">
                  <c:v>56250.000000000015</c:v>
                </c:pt>
                <c:pt idx="5">
                  <c:v>28125.000000000015</c:v>
                </c:pt>
                <c:pt idx="6">
                  <c:v>28125</c:v>
                </c:pt>
              </c:numCache>
            </c:numRef>
          </c:val>
          <c:extLst>
            <c:ext xmlns:c16="http://schemas.microsoft.com/office/drawing/2014/chart" uri="{C3380CC4-5D6E-409C-BE32-E72D297353CC}">
              <c16:uniqueId val="{0000000E-7C50-484C-819D-B6E3491E512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2C0335C-A545-4FCE-A0F4-EEF46A27161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58BE96E-F868-4137-AEC9-72FEEF671622}">
      <dgm:prSet/>
      <dgm:spPr/>
      <dgm:t>
        <a:bodyPr/>
        <a:lstStyle/>
        <a:p>
          <a:pPr>
            <a:lnSpc>
              <a:spcPct val="100000"/>
            </a:lnSpc>
          </a:pPr>
          <a:endParaRPr lang="en-US" b="1" dirty="0"/>
        </a:p>
      </dgm:t>
    </dgm:pt>
    <dgm:pt modelId="{799269F2-C763-44E5-8356-1317B82C17A9}" type="parTrans" cxnId="{44A857B2-28E3-4630-BE53-C9C97398C4A7}">
      <dgm:prSet/>
      <dgm:spPr/>
      <dgm:t>
        <a:bodyPr/>
        <a:lstStyle/>
        <a:p>
          <a:endParaRPr lang="en-US"/>
        </a:p>
      </dgm:t>
    </dgm:pt>
    <dgm:pt modelId="{D2EEC9C9-7305-40B4-B95F-3A86F784BE0E}" type="sibTrans" cxnId="{44A857B2-28E3-4630-BE53-C9C97398C4A7}">
      <dgm:prSet/>
      <dgm:spPr/>
      <dgm:t>
        <a:bodyPr/>
        <a:lstStyle/>
        <a:p>
          <a:endParaRPr lang="en-US"/>
        </a:p>
      </dgm:t>
    </dgm:pt>
    <dgm:pt modelId="{59EA7F90-A3B4-4B1A-841A-C812C3025E31}">
      <dgm:prSet/>
      <dgm:spPr/>
      <dgm:t>
        <a:bodyPr/>
        <a:lstStyle/>
        <a:p>
          <a:pPr>
            <a:lnSpc>
              <a:spcPct val="100000"/>
            </a:lnSpc>
          </a:pPr>
          <a:r>
            <a:rPr lang="es-MX" dirty="0" err="1"/>
            <a:t>Fraudulent</a:t>
          </a:r>
          <a:r>
            <a:rPr lang="es-MX" dirty="0"/>
            <a:t> </a:t>
          </a:r>
          <a:r>
            <a:rPr lang="es-MX" dirty="0" err="1"/>
            <a:t>practices</a:t>
          </a:r>
          <a:r>
            <a:rPr lang="es-MX" dirty="0"/>
            <a:t> </a:t>
          </a:r>
          <a:r>
            <a:rPr lang="es-MX" dirty="0" err="1"/>
            <a:t>by</a:t>
          </a:r>
          <a:r>
            <a:rPr lang="es-MX" dirty="0"/>
            <a:t> </a:t>
          </a:r>
          <a:r>
            <a:rPr lang="es-MX" dirty="0" err="1"/>
            <a:t>Administrators</a:t>
          </a:r>
          <a:endParaRPr lang="en-US" dirty="0"/>
        </a:p>
      </dgm:t>
    </dgm:pt>
    <dgm:pt modelId="{EF76EA4C-525F-4150-8CFC-9A8996E6041D}" type="parTrans" cxnId="{01D7537F-35E1-4D55-8A46-FFAA4CBC064A}">
      <dgm:prSet/>
      <dgm:spPr/>
      <dgm:t>
        <a:bodyPr/>
        <a:lstStyle/>
        <a:p>
          <a:endParaRPr lang="en-US"/>
        </a:p>
      </dgm:t>
    </dgm:pt>
    <dgm:pt modelId="{453D6FCB-91BA-430A-8ACF-04F942073EAD}" type="sibTrans" cxnId="{01D7537F-35E1-4D55-8A46-FFAA4CBC064A}">
      <dgm:prSet/>
      <dgm:spPr/>
      <dgm:t>
        <a:bodyPr/>
        <a:lstStyle/>
        <a:p>
          <a:endParaRPr lang="en-US"/>
        </a:p>
      </dgm:t>
    </dgm:pt>
    <dgm:pt modelId="{B8E8E878-9881-43AE-9DB4-78BA6D788BF7}">
      <dgm:prSet/>
      <dgm:spPr/>
      <dgm:t>
        <a:bodyPr/>
        <a:lstStyle/>
        <a:p>
          <a:pPr>
            <a:lnSpc>
              <a:spcPct val="100000"/>
            </a:lnSpc>
          </a:pPr>
          <a:r>
            <a:rPr lang="es-MX"/>
            <a:t>Speculative operations that compromise financial stability</a:t>
          </a:r>
          <a:endParaRPr lang="en-US"/>
        </a:p>
      </dgm:t>
    </dgm:pt>
    <dgm:pt modelId="{44608336-9DFF-4931-A392-F709526F0B6E}" type="parTrans" cxnId="{1BA46DBD-48EE-4AB1-9249-CB1A0ED6AD83}">
      <dgm:prSet/>
      <dgm:spPr/>
      <dgm:t>
        <a:bodyPr/>
        <a:lstStyle/>
        <a:p>
          <a:endParaRPr lang="en-US"/>
        </a:p>
      </dgm:t>
    </dgm:pt>
    <dgm:pt modelId="{C4015630-6556-42B2-80CA-E2DCB7849CA7}" type="sibTrans" cxnId="{1BA46DBD-48EE-4AB1-9249-CB1A0ED6AD83}">
      <dgm:prSet/>
      <dgm:spPr/>
      <dgm:t>
        <a:bodyPr/>
        <a:lstStyle/>
        <a:p>
          <a:endParaRPr lang="en-US"/>
        </a:p>
      </dgm:t>
    </dgm:pt>
    <dgm:pt modelId="{41107046-F78C-42B5-AA5F-F9B6102D4A96}">
      <dgm:prSet/>
      <dgm:spPr/>
      <dgm:t>
        <a:bodyPr/>
        <a:lstStyle/>
        <a:p>
          <a:pPr>
            <a:lnSpc>
              <a:spcPct val="100000"/>
            </a:lnSpc>
          </a:pPr>
          <a:r>
            <a:rPr lang="es-MX"/>
            <a:t>Diversion of funds for unauthorized or illegal purposes</a:t>
          </a:r>
          <a:endParaRPr lang="en-US"/>
        </a:p>
      </dgm:t>
    </dgm:pt>
    <dgm:pt modelId="{424544BF-5544-4BCD-854F-5B7BC7FB59DA}" type="parTrans" cxnId="{8683CD74-0F25-4FEB-A68E-E3DE78539C95}">
      <dgm:prSet/>
      <dgm:spPr/>
      <dgm:t>
        <a:bodyPr/>
        <a:lstStyle/>
        <a:p>
          <a:endParaRPr lang="en-US"/>
        </a:p>
      </dgm:t>
    </dgm:pt>
    <dgm:pt modelId="{711DB6A8-56EF-409F-A980-8201BB343E79}" type="sibTrans" cxnId="{8683CD74-0F25-4FEB-A68E-E3DE78539C95}">
      <dgm:prSet/>
      <dgm:spPr/>
      <dgm:t>
        <a:bodyPr/>
        <a:lstStyle/>
        <a:p>
          <a:endParaRPr lang="en-US"/>
        </a:p>
      </dgm:t>
    </dgm:pt>
    <dgm:pt modelId="{DA2EF55B-A112-46E6-8F1B-5CA9434D18CC}">
      <dgm:prSet/>
      <dgm:spPr/>
      <dgm:t>
        <a:bodyPr/>
        <a:lstStyle/>
        <a:p>
          <a:pPr>
            <a:lnSpc>
              <a:spcPct val="100000"/>
            </a:lnSpc>
          </a:pPr>
          <a:r>
            <a:rPr lang="es-MX"/>
            <a:t>Lack of adequate supervision and control mechanisms</a:t>
          </a:r>
          <a:endParaRPr lang="en-US"/>
        </a:p>
      </dgm:t>
    </dgm:pt>
    <dgm:pt modelId="{54F09331-059C-4682-AC11-6D9C692EC455}" type="parTrans" cxnId="{C7D720FC-7AA5-40FB-A982-899D7F1F34D5}">
      <dgm:prSet/>
      <dgm:spPr/>
      <dgm:t>
        <a:bodyPr/>
        <a:lstStyle/>
        <a:p>
          <a:endParaRPr lang="en-US"/>
        </a:p>
      </dgm:t>
    </dgm:pt>
    <dgm:pt modelId="{6487B802-3AF6-4676-8073-7F09925D033A}" type="sibTrans" cxnId="{C7D720FC-7AA5-40FB-A982-899D7F1F34D5}">
      <dgm:prSet/>
      <dgm:spPr/>
      <dgm:t>
        <a:bodyPr/>
        <a:lstStyle/>
        <a:p>
          <a:endParaRPr lang="en-US"/>
        </a:p>
      </dgm:t>
    </dgm:pt>
    <dgm:pt modelId="{D0D965A9-16ED-4EE6-830D-7FD0892F24DB}">
      <dgm:prSet/>
      <dgm:spPr/>
      <dgm:t>
        <a:bodyPr/>
        <a:lstStyle/>
        <a:p>
          <a:pPr>
            <a:lnSpc>
              <a:spcPct val="100000"/>
            </a:lnSpc>
          </a:pPr>
          <a:endParaRPr lang="es-MX"/>
        </a:p>
      </dgm:t>
    </dgm:pt>
    <dgm:pt modelId="{E93EBD0A-CB95-472C-8CFC-C8EF4374BB8C}" type="parTrans" cxnId="{CB09337F-8F12-432C-BBD1-B3FBEDD55B14}">
      <dgm:prSet/>
      <dgm:spPr/>
      <dgm:t>
        <a:bodyPr/>
        <a:lstStyle/>
        <a:p>
          <a:endParaRPr lang="es-MX"/>
        </a:p>
      </dgm:t>
    </dgm:pt>
    <dgm:pt modelId="{50FF29A0-5CFD-44CA-8BD3-0DAC66B59A03}" type="sibTrans" cxnId="{CB09337F-8F12-432C-BBD1-B3FBEDD55B14}">
      <dgm:prSet/>
      <dgm:spPr/>
      <dgm:t>
        <a:bodyPr/>
        <a:lstStyle/>
        <a:p>
          <a:endParaRPr lang="es-MX"/>
        </a:p>
      </dgm:t>
    </dgm:pt>
    <dgm:pt modelId="{EA745235-00A3-4B5C-A7C8-18E38DE0E769}" type="pres">
      <dgm:prSet presAssocID="{82C0335C-A545-4FCE-A0F4-EEF46A271619}" presName="root" presStyleCnt="0">
        <dgm:presLayoutVars>
          <dgm:dir/>
          <dgm:resizeHandles val="exact"/>
        </dgm:presLayoutVars>
      </dgm:prSet>
      <dgm:spPr/>
    </dgm:pt>
    <dgm:pt modelId="{1494899C-9130-458B-94CE-2075D1681B53}" type="pres">
      <dgm:prSet presAssocID="{59EA7F90-A3B4-4B1A-841A-C812C3025E31}" presName="compNode" presStyleCnt="0"/>
      <dgm:spPr/>
    </dgm:pt>
    <dgm:pt modelId="{209BEC0C-DEF1-4ECD-B495-11CDFE00B6D4}" type="pres">
      <dgm:prSet presAssocID="{59EA7F90-A3B4-4B1A-841A-C812C3025E3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3F9496E5-D6AA-46D4-8638-DA370185FB09}" type="pres">
      <dgm:prSet presAssocID="{59EA7F90-A3B4-4B1A-841A-C812C3025E31}" presName="spaceRect" presStyleCnt="0"/>
      <dgm:spPr/>
    </dgm:pt>
    <dgm:pt modelId="{9E69C7B0-D910-471D-8F1E-00B51627658E}" type="pres">
      <dgm:prSet presAssocID="{59EA7F90-A3B4-4B1A-841A-C812C3025E31}" presName="textRect" presStyleLbl="revTx" presStyleIdx="0" presStyleCnt="6">
        <dgm:presLayoutVars>
          <dgm:chMax val="1"/>
          <dgm:chPref val="1"/>
        </dgm:presLayoutVars>
      </dgm:prSet>
      <dgm:spPr/>
    </dgm:pt>
    <dgm:pt modelId="{4EF4DC78-51E4-4407-8FC7-B275C0CA507C}" type="pres">
      <dgm:prSet presAssocID="{453D6FCB-91BA-430A-8ACF-04F942073EAD}" presName="sibTrans" presStyleCnt="0"/>
      <dgm:spPr/>
    </dgm:pt>
    <dgm:pt modelId="{FABA8018-C449-4F7E-91E1-F30540F1ED09}" type="pres">
      <dgm:prSet presAssocID="{B8E8E878-9881-43AE-9DB4-78BA6D788BF7}" presName="compNode" presStyleCnt="0"/>
      <dgm:spPr/>
    </dgm:pt>
    <dgm:pt modelId="{EB1A94FC-B0E7-46B3-9CFF-784A5763976C}" type="pres">
      <dgm:prSet presAssocID="{B8E8E878-9881-43AE-9DB4-78BA6D788B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1C9AAF70-9A99-4050-ADA5-482A154462E2}" type="pres">
      <dgm:prSet presAssocID="{B8E8E878-9881-43AE-9DB4-78BA6D788BF7}" presName="spaceRect" presStyleCnt="0"/>
      <dgm:spPr/>
    </dgm:pt>
    <dgm:pt modelId="{23169ED1-9372-43D5-B02A-5F34D3CB64D1}" type="pres">
      <dgm:prSet presAssocID="{B8E8E878-9881-43AE-9DB4-78BA6D788BF7}" presName="textRect" presStyleLbl="revTx" presStyleIdx="1" presStyleCnt="6">
        <dgm:presLayoutVars>
          <dgm:chMax val="1"/>
          <dgm:chPref val="1"/>
        </dgm:presLayoutVars>
      </dgm:prSet>
      <dgm:spPr/>
    </dgm:pt>
    <dgm:pt modelId="{1743FB4F-DA50-4304-98F2-B9D53814B3DA}" type="pres">
      <dgm:prSet presAssocID="{C4015630-6556-42B2-80CA-E2DCB7849CA7}" presName="sibTrans" presStyleCnt="0"/>
      <dgm:spPr/>
    </dgm:pt>
    <dgm:pt modelId="{9C061FB5-80BB-49E0-BFA7-62AE235CE8EE}" type="pres">
      <dgm:prSet presAssocID="{458BE96E-F868-4137-AEC9-72FEEF671622}" presName="compNode" presStyleCnt="0"/>
      <dgm:spPr/>
    </dgm:pt>
    <dgm:pt modelId="{54D4053D-4FDC-42C2-B8F6-6F1FD5AB9DEE}" type="pres">
      <dgm:prSet presAssocID="{458BE96E-F868-4137-AEC9-72FEEF671622}" presName="iconRect" presStyleLbl="node1" presStyleIdx="2" presStyleCnt="6" custFlipVert="0" custFlipHor="0" custScaleX="90843" custScaleY="5644" custLinFactNeighborX="-30292" custLinFactNeighborY="195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9CAE507B-A954-4535-8617-5C441B3DA960}" type="pres">
      <dgm:prSet presAssocID="{458BE96E-F868-4137-AEC9-72FEEF671622}" presName="spaceRect" presStyleCnt="0"/>
      <dgm:spPr/>
    </dgm:pt>
    <dgm:pt modelId="{A6AC7D8B-B5C1-405C-AEAD-4D3BFB74C289}" type="pres">
      <dgm:prSet presAssocID="{458BE96E-F868-4137-AEC9-72FEEF671622}" presName="textRect" presStyleLbl="revTx" presStyleIdx="2" presStyleCnt="6">
        <dgm:presLayoutVars>
          <dgm:chMax val="1"/>
          <dgm:chPref val="1"/>
        </dgm:presLayoutVars>
      </dgm:prSet>
      <dgm:spPr/>
    </dgm:pt>
    <dgm:pt modelId="{6B8A7E8D-1C26-4881-9AB7-F71DDD569FDC}" type="pres">
      <dgm:prSet presAssocID="{D2EEC9C9-7305-40B4-B95F-3A86F784BE0E}" presName="sibTrans" presStyleCnt="0"/>
      <dgm:spPr/>
    </dgm:pt>
    <dgm:pt modelId="{1F31DE4F-5926-4E9C-971D-BB036D8025E8}" type="pres">
      <dgm:prSet presAssocID="{41107046-F78C-42B5-AA5F-F9B6102D4A96}" presName="compNode" presStyleCnt="0"/>
      <dgm:spPr/>
    </dgm:pt>
    <dgm:pt modelId="{F0F4D33C-53BA-40F6-9938-939823154717}" type="pres">
      <dgm:prSet presAssocID="{41107046-F78C-42B5-AA5F-F9B6102D4A9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ber"/>
        </a:ext>
      </dgm:extLst>
    </dgm:pt>
    <dgm:pt modelId="{82ED99D9-6DDD-46FB-9C96-C95AE4F4B408}" type="pres">
      <dgm:prSet presAssocID="{41107046-F78C-42B5-AA5F-F9B6102D4A96}" presName="spaceRect" presStyleCnt="0"/>
      <dgm:spPr/>
    </dgm:pt>
    <dgm:pt modelId="{1B9D74C7-4AB1-41DF-9906-18841B9CC659}" type="pres">
      <dgm:prSet presAssocID="{41107046-F78C-42B5-AA5F-F9B6102D4A96}" presName="textRect" presStyleLbl="revTx" presStyleIdx="3" presStyleCnt="6">
        <dgm:presLayoutVars>
          <dgm:chMax val="1"/>
          <dgm:chPref val="1"/>
        </dgm:presLayoutVars>
      </dgm:prSet>
      <dgm:spPr/>
    </dgm:pt>
    <dgm:pt modelId="{532BD1CA-DCA5-49E8-BB87-0F808220C119}" type="pres">
      <dgm:prSet presAssocID="{711DB6A8-56EF-409F-A980-8201BB343E79}" presName="sibTrans" presStyleCnt="0"/>
      <dgm:spPr/>
    </dgm:pt>
    <dgm:pt modelId="{00DC971E-E73F-4464-8713-3C5164A3913C}" type="pres">
      <dgm:prSet presAssocID="{DA2EF55B-A112-46E6-8F1B-5CA9434D18CC}" presName="compNode" presStyleCnt="0"/>
      <dgm:spPr/>
    </dgm:pt>
    <dgm:pt modelId="{79BA8382-E207-4B32-A318-0E04888715F3}" type="pres">
      <dgm:prSet presAssocID="{DA2EF55B-A112-46E6-8F1B-5CA9434D18C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6F59958B-3F05-4B6D-AED4-A823F2A0D6A2}" type="pres">
      <dgm:prSet presAssocID="{DA2EF55B-A112-46E6-8F1B-5CA9434D18CC}" presName="spaceRect" presStyleCnt="0"/>
      <dgm:spPr/>
    </dgm:pt>
    <dgm:pt modelId="{EEA7B3DA-4E9D-442F-8953-7FCDF5383560}" type="pres">
      <dgm:prSet presAssocID="{DA2EF55B-A112-46E6-8F1B-5CA9434D18CC}" presName="textRect" presStyleLbl="revTx" presStyleIdx="4" presStyleCnt="6">
        <dgm:presLayoutVars>
          <dgm:chMax val="1"/>
          <dgm:chPref val="1"/>
        </dgm:presLayoutVars>
      </dgm:prSet>
      <dgm:spPr/>
    </dgm:pt>
    <dgm:pt modelId="{97207052-2CCC-4170-BBBE-37DB77AB6F32}" type="pres">
      <dgm:prSet presAssocID="{6487B802-3AF6-4676-8073-7F09925D033A}" presName="sibTrans" presStyleCnt="0"/>
      <dgm:spPr/>
    </dgm:pt>
    <dgm:pt modelId="{863F4BE7-4BBC-435A-B34B-D91E2D6DE1FF}" type="pres">
      <dgm:prSet presAssocID="{D0D965A9-16ED-4EE6-830D-7FD0892F24DB}" presName="compNode" presStyleCnt="0"/>
      <dgm:spPr/>
    </dgm:pt>
    <dgm:pt modelId="{10BE53AC-A8E8-4D50-9B45-E9105956675E}" type="pres">
      <dgm:prSet presAssocID="{D0D965A9-16ED-4EE6-830D-7FD0892F24DB}" presName="iconRect" presStyleLbl="node1" presStyleIdx="5" presStyleCnt="6"/>
      <dgm:spPr/>
    </dgm:pt>
    <dgm:pt modelId="{23CD0C0E-DE9F-4851-9C60-0EEF54B8130A}" type="pres">
      <dgm:prSet presAssocID="{D0D965A9-16ED-4EE6-830D-7FD0892F24DB}" presName="spaceRect" presStyleCnt="0"/>
      <dgm:spPr/>
    </dgm:pt>
    <dgm:pt modelId="{92A0FA07-1A01-44A2-8422-9099406F115D}" type="pres">
      <dgm:prSet presAssocID="{D0D965A9-16ED-4EE6-830D-7FD0892F24DB}" presName="textRect" presStyleLbl="revTx" presStyleIdx="5" presStyleCnt="6">
        <dgm:presLayoutVars>
          <dgm:chMax val="1"/>
          <dgm:chPref val="1"/>
        </dgm:presLayoutVars>
      </dgm:prSet>
      <dgm:spPr/>
    </dgm:pt>
  </dgm:ptLst>
  <dgm:cxnLst>
    <dgm:cxn modelId="{FDCC1844-B3D9-4C16-9F30-B3185DF7964A}" type="presOf" srcId="{82C0335C-A545-4FCE-A0F4-EEF46A271619}" destId="{EA745235-00A3-4B5C-A7C8-18E38DE0E769}" srcOrd="0" destOrd="0" presId="urn:microsoft.com/office/officeart/2018/2/layout/IconLabelList"/>
    <dgm:cxn modelId="{8683CD74-0F25-4FEB-A68E-E3DE78539C95}" srcId="{82C0335C-A545-4FCE-A0F4-EEF46A271619}" destId="{41107046-F78C-42B5-AA5F-F9B6102D4A96}" srcOrd="3" destOrd="0" parTransId="{424544BF-5544-4BCD-854F-5B7BC7FB59DA}" sibTransId="{711DB6A8-56EF-409F-A980-8201BB343E79}"/>
    <dgm:cxn modelId="{CB09337F-8F12-432C-BBD1-B3FBEDD55B14}" srcId="{82C0335C-A545-4FCE-A0F4-EEF46A271619}" destId="{D0D965A9-16ED-4EE6-830D-7FD0892F24DB}" srcOrd="5" destOrd="0" parTransId="{E93EBD0A-CB95-472C-8CFC-C8EF4374BB8C}" sibTransId="{50FF29A0-5CFD-44CA-8BD3-0DAC66B59A03}"/>
    <dgm:cxn modelId="{01D7537F-35E1-4D55-8A46-FFAA4CBC064A}" srcId="{82C0335C-A545-4FCE-A0F4-EEF46A271619}" destId="{59EA7F90-A3B4-4B1A-841A-C812C3025E31}" srcOrd="0" destOrd="0" parTransId="{EF76EA4C-525F-4150-8CFC-9A8996E6041D}" sibTransId="{453D6FCB-91BA-430A-8ACF-04F942073EAD}"/>
    <dgm:cxn modelId="{CA7ADF80-98DA-4BCA-93BC-70F4576F8048}" type="presOf" srcId="{41107046-F78C-42B5-AA5F-F9B6102D4A96}" destId="{1B9D74C7-4AB1-41DF-9906-18841B9CC659}" srcOrd="0" destOrd="0" presId="urn:microsoft.com/office/officeart/2018/2/layout/IconLabelList"/>
    <dgm:cxn modelId="{7E03488C-3C2E-4A0D-AE9C-A296AE9955DC}" type="presOf" srcId="{DA2EF55B-A112-46E6-8F1B-5CA9434D18CC}" destId="{EEA7B3DA-4E9D-442F-8953-7FCDF5383560}" srcOrd="0" destOrd="0" presId="urn:microsoft.com/office/officeart/2018/2/layout/IconLabelList"/>
    <dgm:cxn modelId="{A410168D-9C5B-4F8D-AF4A-ED820AB4B203}" type="presOf" srcId="{59EA7F90-A3B4-4B1A-841A-C812C3025E31}" destId="{9E69C7B0-D910-471D-8F1E-00B51627658E}" srcOrd="0" destOrd="0" presId="urn:microsoft.com/office/officeart/2018/2/layout/IconLabelList"/>
    <dgm:cxn modelId="{465B1F97-2427-4201-9C0F-845152FBFE93}" type="presOf" srcId="{B8E8E878-9881-43AE-9DB4-78BA6D788BF7}" destId="{23169ED1-9372-43D5-B02A-5F34D3CB64D1}" srcOrd="0" destOrd="0" presId="urn:microsoft.com/office/officeart/2018/2/layout/IconLabelList"/>
    <dgm:cxn modelId="{E87727A9-0652-4FBF-BA34-E75E3B03E078}" type="presOf" srcId="{458BE96E-F868-4137-AEC9-72FEEF671622}" destId="{A6AC7D8B-B5C1-405C-AEAD-4D3BFB74C289}" srcOrd="0" destOrd="0" presId="urn:microsoft.com/office/officeart/2018/2/layout/IconLabelList"/>
    <dgm:cxn modelId="{44A857B2-28E3-4630-BE53-C9C97398C4A7}" srcId="{82C0335C-A545-4FCE-A0F4-EEF46A271619}" destId="{458BE96E-F868-4137-AEC9-72FEEF671622}" srcOrd="2" destOrd="0" parTransId="{799269F2-C763-44E5-8356-1317B82C17A9}" sibTransId="{D2EEC9C9-7305-40B4-B95F-3A86F784BE0E}"/>
    <dgm:cxn modelId="{1BA46DBD-48EE-4AB1-9249-CB1A0ED6AD83}" srcId="{82C0335C-A545-4FCE-A0F4-EEF46A271619}" destId="{B8E8E878-9881-43AE-9DB4-78BA6D788BF7}" srcOrd="1" destOrd="0" parTransId="{44608336-9DFF-4931-A392-F709526F0B6E}" sibTransId="{C4015630-6556-42B2-80CA-E2DCB7849CA7}"/>
    <dgm:cxn modelId="{B8AF27FB-5A0A-4D37-A4CA-8F19527EA530}" type="presOf" srcId="{D0D965A9-16ED-4EE6-830D-7FD0892F24DB}" destId="{92A0FA07-1A01-44A2-8422-9099406F115D}" srcOrd="0" destOrd="0" presId="urn:microsoft.com/office/officeart/2018/2/layout/IconLabelList"/>
    <dgm:cxn modelId="{C7D720FC-7AA5-40FB-A982-899D7F1F34D5}" srcId="{82C0335C-A545-4FCE-A0F4-EEF46A271619}" destId="{DA2EF55B-A112-46E6-8F1B-5CA9434D18CC}" srcOrd="4" destOrd="0" parTransId="{54F09331-059C-4682-AC11-6D9C692EC455}" sibTransId="{6487B802-3AF6-4676-8073-7F09925D033A}"/>
    <dgm:cxn modelId="{6B4368AD-8413-4D26-9060-4ADD4560165F}" type="presParOf" srcId="{EA745235-00A3-4B5C-A7C8-18E38DE0E769}" destId="{1494899C-9130-458B-94CE-2075D1681B53}" srcOrd="0" destOrd="0" presId="urn:microsoft.com/office/officeart/2018/2/layout/IconLabelList"/>
    <dgm:cxn modelId="{400B1924-2993-4271-B890-1810139C67D1}" type="presParOf" srcId="{1494899C-9130-458B-94CE-2075D1681B53}" destId="{209BEC0C-DEF1-4ECD-B495-11CDFE00B6D4}" srcOrd="0" destOrd="0" presId="urn:microsoft.com/office/officeart/2018/2/layout/IconLabelList"/>
    <dgm:cxn modelId="{9A1E540A-5C5D-4372-B074-23EDB34B7DAD}" type="presParOf" srcId="{1494899C-9130-458B-94CE-2075D1681B53}" destId="{3F9496E5-D6AA-46D4-8638-DA370185FB09}" srcOrd="1" destOrd="0" presId="urn:microsoft.com/office/officeart/2018/2/layout/IconLabelList"/>
    <dgm:cxn modelId="{9E1E9A80-CE3F-41F6-9B18-69B94D66423D}" type="presParOf" srcId="{1494899C-9130-458B-94CE-2075D1681B53}" destId="{9E69C7B0-D910-471D-8F1E-00B51627658E}" srcOrd="2" destOrd="0" presId="urn:microsoft.com/office/officeart/2018/2/layout/IconLabelList"/>
    <dgm:cxn modelId="{827292F9-56AA-44E7-801B-F60F014AD591}" type="presParOf" srcId="{EA745235-00A3-4B5C-A7C8-18E38DE0E769}" destId="{4EF4DC78-51E4-4407-8FC7-B275C0CA507C}" srcOrd="1" destOrd="0" presId="urn:microsoft.com/office/officeart/2018/2/layout/IconLabelList"/>
    <dgm:cxn modelId="{94C7A2F6-2CCC-427E-B18C-2407940580FF}" type="presParOf" srcId="{EA745235-00A3-4B5C-A7C8-18E38DE0E769}" destId="{FABA8018-C449-4F7E-91E1-F30540F1ED09}" srcOrd="2" destOrd="0" presId="urn:microsoft.com/office/officeart/2018/2/layout/IconLabelList"/>
    <dgm:cxn modelId="{417507E6-05CD-4ECA-883E-17AF70FD2E0B}" type="presParOf" srcId="{FABA8018-C449-4F7E-91E1-F30540F1ED09}" destId="{EB1A94FC-B0E7-46B3-9CFF-784A5763976C}" srcOrd="0" destOrd="0" presId="urn:microsoft.com/office/officeart/2018/2/layout/IconLabelList"/>
    <dgm:cxn modelId="{8D874DEF-1440-4FDE-8B29-66DD9C9DD7B7}" type="presParOf" srcId="{FABA8018-C449-4F7E-91E1-F30540F1ED09}" destId="{1C9AAF70-9A99-4050-ADA5-482A154462E2}" srcOrd="1" destOrd="0" presId="urn:microsoft.com/office/officeart/2018/2/layout/IconLabelList"/>
    <dgm:cxn modelId="{EEBDC1F1-CD09-4C07-8BC9-CB262B4BB3CD}" type="presParOf" srcId="{FABA8018-C449-4F7E-91E1-F30540F1ED09}" destId="{23169ED1-9372-43D5-B02A-5F34D3CB64D1}" srcOrd="2" destOrd="0" presId="urn:microsoft.com/office/officeart/2018/2/layout/IconLabelList"/>
    <dgm:cxn modelId="{5BE1AB96-DE04-4918-9EBA-263A0F201D98}" type="presParOf" srcId="{EA745235-00A3-4B5C-A7C8-18E38DE0E769}" destId="{1743FB4F-DA50-4304-98F2-B9D53814B3DA}" srcOrd="3" destOrd="0" presId="urn:microsoft.com/office/officeart/2018/2/layout/IconLabelList"/>
    <dgm:cxn modelId="{5E2019D1-DF29-492C-8AA8-CF6C2BB1B61B}" type="presParOf" srcId="{EA745235-00A3-4B5C-A7C8-18E38DE0E769}" destId="{9C061FB5-80BB-49E0-BFA7-62AE235CE8EE}" srcOrd="4" destOrd="0" presId="urn:microsoft.com/office/officeart/2018/2/layout/IconLabelList"/>
    <dgm:cxn modelId="{90ED4778-666D-4EE9-B0EB-4954316884E5}" type="presParOf" srcId="{9C061FB5-80BB-49E0-BFA7-62AE235CE8EE}" destId="{54D4053D-4FDC-42C2-B8F6-6F1FD5AB9DEE}" srcOrd="0" destOrd="0" presId="urn:microsoft.com/office/officeart/2018/2/layout/IconLabelList"/>
    <dgm:cxn modelId="{1CB10850-8C5D-4A81-A6F2-7A5D75FACA21}" type="presParOf" srcId="{9C061FB5-80BB-49E0-BFA7-62AE235CE8EE}" destId="{9CAE507B-A954-4535-8617-5C441B3DA960}" srcOrd="1" destOrd="0" presId="urn:microsoft.com/office/officeart/2018/2/layout/IconLabelList"/>
    <dgm:cxn modelId="{CE8396A6-0D48-44D7-95A1-D6B3F0519DCD}" type="presParOf" srcId="{9C061FB5-80BB-49E0-BFA7-62AE235CE8EE}" destId="{A6AC7D8B-B5C1-405C-AEAD-4D3BFB74C289}" srcOrd="2" destOrd="0" presId="urn:microsoft.com/office/officeart/2018/2/layout/IconLabelList"/>
    <dgm:cxn modelId="{58A0AA41-B83B-4691-9CA9-78CEC30FF85C}" type="presParOf" srcId="{EA745235-00A3-4B5C-A7C8-18E38DE0E769}" destId="{6B8A7E8D-1C26-4881-9AB7-F71DDD569FDC}" srcOrd="5" destOrd="0" presId="urn:microsoft.com/office/officeart/2018/2/layout/IconLabelList"/>
    <dgm:cxn modelId="{E44BE668-B5F6-407F-A991-B763CAE22792}" type="presParOf" srcId="{EA745235-00A3-4B5C-A7C8-18E38DE0E769}" destId="{1F31DE4F-5926-4E9C-971D-BB036D8025E8}" srcOrd="6" destOrd="0" presId="urn:microsoft.com/office/officeart/2018/2/layout/IconLabelList"/>
    <dgm:cxn modelId="{CB591A4F-E32F-4DAA-B1A5-A2BE76E761B3}" type="presParOf" srcId="{1F31DE4F-5926-4E9C-971D-BB036D8025E8}" destId="{F0F4D33C-53BA-40F6-9938-939823154717}" srcOrd="0" destOrd="0" presId="urn:microsoft.com/office/officeart/2018/2/layout/IconLabelList"/>
    <dgm:cxn modelId="{CAF82812-61A8-40F2-B4E2-DD9D672A1B4C}" type="presParOf" srcId="{1F31DE4F-5926-4E9C-971D-BB036D8025E8}" destId="{82ED99D9-6DDD-46FB-9C96-C95AE4F4B408}" srcOrd="1" destOrd="0" presId="urn:microsoft.com/office/officeart/2018/2/layout/IconLabelList"/>
    <dgm:cxn modelId="{3DAC686E-73FF-4DFD-A930-B5EEA9A96D03}" type="presParOf" srcId="{1F31DE4F-5926-4E9C-971D-BB036D8025E8}" destId="{1B9D74C7-4AB1-41DF-9906-18841B9CC659}" srcOrd="2" destOrd="0" presId="urn:microsoft.com/office/officeart/2018/2/layout/IconLabelList"/>
    <dgm:cxn modelId="{9A206262-1991-486E-A34E-DDCC48C18B98}" type="presParOf" srcId="{EA745235-00A3-4B5C-A7C8-18E38DE0E769}" destId="{532BD1CA-DCA5-49E8-BB87-0F808220C119}" srcOrd="7" destOrd="0" presId="urn:microsoft.com/office/officeart/2018/2/layout/IconLabelList"/>
    <dgm:cxn modelId="{B1A84C59-A5C6-427E-B4CF-BB53267B1401}" type="presParOf" srcId="{EA745235-00A3-4B5C-A7C8-18E38DE0E769}" destId="{00DC971E-E73F-4464-8713-3C5164A3913C}" srcOrd="8" destOrd="0" presId="urn:microsoft.com/office/officeart/2018/2/layout/IconLabelList"/>
    <dgm:cxn modelId="{59BFCC32-9493-4530-A88A-5F753EAF9B57}" type="presParOf" srcId="{00DC971E-E73F-4464-8713-3C5164A3913C}" destId="{79BA8382-E207-4B32-A318-0E04888715F3}" srcOrd="0" destOrd="0" presId="urn:microsoft.com/office/officeart/2018/2/layout/IconLabelList"/>
    <dgm:cxn modelId="{A82E3C4D-019B-4B18-BBE4-AB76E84B8B96}" type="presParOf" srcId="{00DC971E-E73F-4464-8713-3C5164A3913C}" destId="{6F59958B-3F05-4B6D-AED4-A823F2A0D6A2}" srcOrd="1" destOrd="0" presId="urn:microsoft.com/office/officeart/2018/2/layout/IconLabelList"/>
    <dgm:cxn modelId="{BA34FF91-463D-4813-B265-3CE7D248555A}" type="presParOf" srcId="{00DC971E-E73F-4464-8713-3C5164A3913C}" destId="{EEA7B3DA-4E9D-442F-8953-7FCDF5383560}" srcOrd="2" destOrd="0" presId="urn:microsoft.com/office/officeart/2018/2/layout/IconLabelList"/>
    <dgm:cxn modelId="{47F399BE-2A1C-4881-9963-2F4134407430}" type="presParOf" srcId="{EA745235-00A3-4B5C-A7C8-18E38DE0E769}" destId="{97207052-2CCC-4170-BBBE-37DB77AB6F32}" srcOrd="9" destOrd="0" presId="urn:microsoft.com/office/officeart/2018/2/layout/IconLabelList"/>
    <dgm:cxn modelId="{CAB623D5-6E34-4014-9B43-208201F9A841}" type="presParOf" srcId="{EA745235-00A3-4B5C-A7C8-18E38DE0E769}" destId="{863F4BE7-4BBC-435A-B34B-D91E2D6DE1FF}" srcOrd="10" destOrd="0" presId="urn:microsoft.com/office/officeart/2018/2/layout/IconLabelList"/>
    <dgm:cxn modelId="{0DACF535-6F4A-4918-8A85-91FEDE8C0EA1}" type="presParOf" srcId="{863F4BE7-4BBC-435A-B34B-D91E2D6DE1FF}" destId="{10BE53AC-A8E8-4D50-9B45-E9105956675E}" srcOrd="0" destOrd="0" presId="urn:microsoft.com/office/officeart/2018/2/layout/IconLabelList"/>
    <dgm:cxn modelId="{0F9A1A5C-5808-497E-AA84-ABCA6F74FE37}" type="presParOf" srcId="{863F4BE7-4BBC-435A-B34B-D91E2D6DE1FF}" destId="{23CD0C0E-DE9F-4851-9C60-0EEF54B8130A}" srcOrd="1" destOrd="0" presId="urn:microsoft.com/office/officeart/2018/2/layout/IconLabelList"/>
    <dgm:cxn modelId="{A40FFFA8-0AB1-4A2E-845F-B349FAA038D5}" type="presParOf" srcId="{863F4BE7-4BBC-435A-B34B-D91E2D6DE1FF}" destId="{92A0FA07-1A01-44A2-8422-9099406F115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268481-C6C3-48DE-B638-49145151258E}"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1A32264E-936B-48DE-9D62-D30B46BDC7E9}">
      <dgm:prSet/>
      <dgm:spPr/>
      <dgm:t>
        <a:bodyPr/>
        <a:lstStyle/>
        <a:p>
          <a:pPr>
            <a:lnSpc>
              <a:spcPct val="100000"/>
            </a:lnSpc>
          </a:pPr>
          <a:r>
            <a:rPr lang="en-US" dirty="0"/>
            <a:t>Selection of the 15 most volatile stocks</a:t>
          </a:r>
        </a:p>
      </dgm:t>
    </dgm:pt>
    <dgm:pt modelId="{88A920D8-A790-435B-8413-14E63F47796F}" type="parTrans" cxnId="{B4F36528-4F32-46AD-9F46-BC2E4C05488C}">
      <dgm:prSet/>
      <dgm:spPr/>
      <dgm:t>
        <a:bodyPr/>
        <a:lstStyle/>
        <a:p>
          <a:endParaRPr lang="en-US"/>
        </a:p>
      </dgm:t>
    </dgm:pt>
    <dgm:pt modelId="{772F9033-BF52-4A70-912D-ECD5AD1D430E}" type="sibTrans" cxnId="{B4F36528-4F32-46AD-9F46-BC2E4C05488C}">
      <dgm:prSet/>
      <dgm:spPr/>
      <dgm:t>
        <a:bodyPr/>
        <a:lstStyle/>
        <a:p>
          <a:endParaRPr lang="en-US"/>
        </a:p>
      </dgm:t>
    </dgm:pt>
    <dgm:pt modelId="{20620032-54D5-48CC-B8FF-E79F50F709FA}">
      <dgm:prSet/>
      <dgm:spPr/>
      <dgm:t>
        <a:bodyPr/>
        <a:lstStyle/>
        <a:p>
          <a:pPr>
            <a:lnSpc>
              <a:spcPct val="100000"/>
            </a:lnSpc>
          </a:pPr>
          <a:r>
            <a:rPr lang="es-MX" dirty="0" err="1"/>
            <a:t>Analysis</a:t>
          </a:r>
          <a:r>
            <a:rPr lang="es-MX" dirty="0"/>
            <a:t> of performance and </a:t>
          </a:r>
          <a:r>
            <a:rPr lang="es-MX" dirty="0" err="1"/>
            <a:t>variance</a:t>
          </a:r>
          <a:r>
            <a:rPr lang="es-MX" dirty="0"/>
            <a:t> of </a:t>
          </a:r>
          <a:r>
            <a:rPr lang="es-MX" dirty="0" err="1"/>
            <a:t>returns</a:t>
          </a:r>
          <a:r>
            <a:rPr lang="es-MX" dirty="0"/>
            <a:t> </a:t>
          </a:r>
          <a:r>
            <a:rPr lang="es-MX" dirty="0" err="1"/>
            <a:t>based</a:t>
          </a:r>
          <a:r>
            <a:rPr lang="es-MX" dirty="0"/>
            <a:t> on </a:t>
          </a:r>
          <a:r>
            <a:rPr lang="es-MX" dirty="0" err="1"/>
            <a:t>price</a:t>
          </a:r>
          <a:r>
            <a:rPr lang="es-MX" dirty="0"/>
            <a:t> data </a:t>
          </a:r>
          <a:r>
            <a:rPr lang="es-MX" dirty="0" err="1"/>
            <a:t>over</a:t>
          </a:r>
          <a:r>
            <a:rPr lang="es-MX" dirty="0"/>
            <a:t> time</a:t>
          </a:r>
          <a:endParaRPr lang="en-US" dirty="0"/>
        </a:p>
      </dgm:t>
    </dgm:pt>
    <dgm:pt modelId="{5D8548F8-1516-45E9-967A-5F210CC14784}" type="parTrans" cxnId="{30A61718-D5F8-4383-8708-3E277C9A1F90}">
      <dgm:prSet/>
      <dgm:spPr/>
      <dgm:t>
        <a:bodyPr/>
        <a:lstStyle/>
        <a:p>
          <a:endParaRPr lang="en-US"/>
        </a:p>
      </dgm:t>
    </dgm:pt>
    <dgm:pt modelId="{9D387C34-3FC9-4B62-8CA8-755F3B731449}" type="sibTrans" cxnId="{30A61718-D5F8-4383-8708-3E277C9A1F90}">
      <dgm:prSet/>
      <dgm:spPr/>
      <dgm:t>
        <a:bodyPr/>
        <a:lstStyle/>
        <a:p>
          <a:endParaRPr lang="en-US"/>
        </a:p>
      </dgm:t>
    </dgm:pt>
    <dgm:pt modelId="{DA076813-0476-4698-A21D-CD89579F6B96}">
      <dgm:prSet/>
      <dgm:spPr/>
      <dgm:t>
        <a:bodyPr/>
        <a:lstStyle/>
        <a:p>
          <a:pPr>
            <a:lnSpc>
              <a:spcPct val="100000"/>
            </a:lnSpc>
          </a:pPr>
          <a:r>
            <a:rPr lang="es-MX" dirty="0" err="1"/>
            <a:t>Create</a:t>
          </a:r>
          <a:r>
            <a:rPr lang="es-MX" dirty="0"/>
            <a:t> a </a:t>
          </a:r>
          <a:r>
            <a:rPr lang="es-MX" dirty="0" err="1"/>
            <a:t>DataFrame</a:t>
          </a:r>
          <a:r>
            <a:rPr lang="es-MX" dirty="0"/>
            <a:t> with the </a:t>
          </a:r>
          <a:r>
            <a:rPr lang="es-MX" dirty="0" err="1"/>
            <a:t>information</a:t>
          </a:r>
          <a:r>
            <a:rPr lang="es-MX" dirty="0"/>
            <a:t> of the stocks </a:t>
          </a:r>
          <a:r>
            <a:rPr lang="es-MX" dirty="0" err="1"/>
            <a:t>from</a:t>
          </a:r>
          <a:r>
            <a:rPr lang="es-MX" dirty="0"/>
            <a:t> the </a:t>
          </a:r>
          <a:r>
            <a:rPr lang="es-MX" dirty="0" err="1"/>
            <a:t>last</a:t>
          </a:r>
          <a:r>
            <a:rPr lang="es-MX" dirty="0"/>
            <a:t> 6 </a:t>
          </a:r>
          <a:r>
            <a:rPr lang="es-MX" dirty="0" err="1"/>
            <a:t>months</a:t>
          </a:r>
          <a:endParaRPr lang="es-MX" dirty="0"/>
        </a:p>
      </dgm:t>
    </dgm:pt>
    <dgm:pt modelId="{161C8FE3-1C94-4F4F-8590-58BB59922471}" type="parTrans" cxnId="{5F342FAB-A54F-48E2-9F39-1FD7A1AFD664}">
      <dgm:prSet/>
      <dgm:spPr/>
      <dgm:t>
        <a:bodyPr/>
        <a:lstStyle/>
        <a:p>
          <a:endParaRPr lang="en-US"/>
        </a:p>
      </dgm:t>
    </dgm:pt>
    <dgm:pt modelId="{53076B6F-C7A0-4627-8EAF-75065C471F39}" type="sibTrans" cxnId="{5F342FAB-A54F-48E2-9F39-1FD7A1AFD664}">
      <dgm:prSet/>
      <dgm:spPr/>
      <dgm:t>
        <a:bodyPr/>
        <a:lstStyle/>
        <a:p>
          <a:endParaRPr lang="en-US"/>
        </a:p>
      </dgm:t>
    </dgm:pt>
    <dgm:pt modelId="{961677F2-6D74-48E5-B588-AADBEF574DFC}">
      <dgm:prSet/>
      <dgm:spPr/>
      <dgm:t>
        <a:bodyPr/>
        <a:lstStyle/>
        <a:p>
          <a:pPr>
            <a:lnSpc>
              <a:spcPct val="100000"/>
            </a:lnSpc>
          </a:pPr>
          <a:r>
            <a:rPr lang="en-US" dirty="0" err="1"/>
            <a:t>Asume</a:t>
          </a:r>
          <a:r>
            <a:rPr lang="en-US" dirty="0"/>
            <a:t> return as </a:t>
          </a:r>
        </a:p>
      </dgm:t>
    </dgm:pt>
    <dgm:pt modelId="{3B56ADD7-3562-4179-A141-34780A6009AC}" type="parTrans" cxnId="{F61549EA-2BE4-484D-B750-085BEF80F123}">
      <dgm:prSet/>
      <dgm:spPr/>
      <dgm:t>
        <a:bodyPr/>
        <a:lstStyle/>
        <a:p>
          <a:endParaRPr lang="en-US"/>
        </a:p>
      </dgm:t>
    </dgm:pt>
    <dgm:pt modelId="{6F637D09-FDC7-48B9-986C-07CF516F8A33}" type="sibTrans" cxnId="{F61549EA-2BE4-484D-B750-085BEF80F123}">
      <dgm:prSet/>
      <dgm:spPr/>
      <dgm:t>
        <a:bodyPr/>
        <a:lstStyle/>
        <a:p>
          <a:endParaRPr lang="en-US"/>
        </a:p>
      </dgm:t>
    </dgm:pt>
    <dgm:pt modelId="{6427FE37-8F3D-48BF-A797-AF99703E80C8}">
      <dgm:prSet/>
      <dgm:spPr/>
      <dgm:t>
        <a:bodyPr/>
        <a:lstStyle/>
        <a:p>
          <a:pPr>
            <a:lnSpc>
              <a:spcPct val="100000"/>
            </a:lnSpc>
          </a:pPr>
          <a:r>
            <a:rPr lang="es-MX"/>
            <a:t>Use of solver to find the solution to the planned problem.</a:t>
          </a:r>
          <a:endParaRPr lang="en-US"/>
        </a:p>
      </dgm:t>
    </dgm:pt>
    <dgm:pt modelId="{E6C84F20-E26E-4B4F-9057-3E40D6EFD8D3}" type="parTrans" cxnId="{41FC4396-B203-4EBE-A8CD-CA4D04EA90AC}">
      <dgm:prSet/>
      <dgm:spPr/>
      <dgm:t>
        <a:bodyPr/>
        <a:lstStyle/>
        <a:p>
          <a:endParaRPr lang="en-US"/>
        </a:p>
      </dgm:t>
    </dgm:pt>
    <dgm:pt modelId="{083F94D7-1F6A-450C-8CB6-1CC69E39667C}" type="sibTrans" cxnId="{41FC4396-B203-4EBE-A8CD-CA4D04EA90AC}">
      <dgm:prSet/>
      <dgm:spPr/>
      <dgm:t>
        <a:bodyPr/>
        <a:lstStyle/>
        <a:p>
          <a:endParaRPr lang="en-US"/>
        </a:p>
      </dgm:t>
    </dgm:pt>
    <dgm:pt modelId="{BB313B07-8FE5-45F4-BA27-4EA648F84601}" type="pres">
      <dgm:prSet presAssocID="{64268481-C6C3-48DE-B638-49145151258E}" presName="root" presStyleCnt="0">
        <dgm:presLayoutVars>
          <dgm:dir/>
          <dgm:resizeHandles val="exact"/>
        </dgm:presLayoutVars>
      </dgm:prSet>
      <dgm:spPr/>
    </dgm:pt>
    <dgm:pt modelId="{D811D25E-10C7-43D5-BADB-5EDB79668CB6}" type="pres">
      <dgm:prSet presAssocID="{1A32264E-936B-48DE-9D62-D30B46BDC7E9}" presName="compNode" presStyleCnt="0"/>
      <dgm:spPr/>
    </dgm:pt>
    <dgm:pt modelId="{21B58842-1FBB-4250-BBBF-416A9199B5CB}" type="pres">
      <dgm:prSet presAssocID="{1A32264E-936B-48DE-9D62-D30B46BDC7E9}" presName="bgRect" presStyleLbl="bgShp" presStyleIdx="0" presStyleCnt="5"/>
      <dgm:spPr/>
    </dgm:pt>
    <dgm:pt modelId="{A45C2B32-4978-4993-8A5D-8F91F134AD7B}" type="pres">
      <dgm:prSet presAssocID="{1A32264E-936B-48DE-9D62-D30B46BDC7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C8125AB-D089-4CC5-B6D8-610850B84D36}" type="pres">
      <dgm:prSet presAssocID="{1A32264E-936B-48DE-9D62-D30B46BDC7E9}" presName="spaceRect" presStyleCnt="0"/>
      <dgm:spPr/>
    </dgm:pt>
    <dgm:pt modelId="{7207083C-4679-4A0D-9387-44DC09C4725B}" type="pres">
      <dgm:prSet presAssocID="{1A32264E-936B-48DE-9D62-D30B46BDC7E9}" presName="parTx" presStyleLbl="revTx" presStyleIdx="0" presStyleCnt="5">
        <dgm:presLayoutVars>
          <dgm:chMax val="0"/>
          <dgm:chPref val="0"/>
        </dgm:presLayoutVars>
      </dgm:prSet>
      <dgm:spPr/>
    </dgm:pt>
    <dgm:pt modelId="{A657D5C9-774A-40F8-BEBB-6920E6E22B7C}" type="pres">
      <dgm:prSet presAssocID="{772F9033-BF52-4A70-912D-ECD5AD1D430E}" presName="sibTrans" presStyleCnt="0"/>
      <dgm:spPr/>
    </dgm:pt>
    <dgm:pt modelId="{CBCE7191-233B-45D1-BC73-3F503204BEAF}" type="pres">
      <dgm:prSet presAssocID="{DA076813-0476-4698-A21D-CD89579F6B96}" presName="compNode" presStyleCnt="0"/>
      <dgm:spPr/>
    </dgm:pt>
    <dgm:pt modelId="{3FE784B7-8A52-42AE-9DF0-376CF93389A3}" type="pres">
      <dgm:prSet presAssocID="{DA076813-0476-4698-A21D-CD89579F6B96}" presName="bgRect" presStyleLbl="bgShp" presStyleIdx="1" presStyleCnt="5"/>
      <dgm:spPr/>
    </dgm:pt>
    <dgm:pt modelId="{58739D85-710A-4B0A-AF87-1A5E00F65F83}" type="pres">
      <dgm:prSet presAssocID="{DA076813-0476-4698-A21D-CD89579F6B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E307D80-3022-47E4-B5EB-E3A434E9A8B2}" type="pres">
      <dgm:prSet presAssocID="{DA076813-0476-4698-A21D-CD89579F6B96}" presName="spaceRect" presStyleCnt="0"/>
      <dgm:spPr/>
    </dgm:pt>
    <dgm:pt modelId="{1D72ABCB-5022-4E35-96ED-31CFF8590F54}" type="pres">
      <dgm:prSet presAssocID="{DA076813-0476-4698-A21D-CD89579F6B96}" presName="parTx" presStyleLbl="revTx" presStyleIdx="1" presStyleCnt="5">
        <dgm:presLayoutVars>
          <dgm:chMax val="0"/>
          <dgm:chPref val="0"/>
        </dgm:presLayoutVars>
      </dgm:prSet>
      <dgm:spPr/>
    </dgm:pt>
    <dgm:pt modelId="{651D7ED3-29CF-49C4-9358-51F7DACE8046}" type="pres">
      <dgm:prSet presAssocID="{53076B6F-C7A0-4627-8EAF-75065C471F39}" presName="sibTrans" presStyleCnt="0"/>
      <dgm:spPr/>
    </dgm:pt>
    <dgm:pt modelId="{520B65E5-8E36-43FA-B902-B8F0FEAFD88A}" type="pres">
      <dgm:prSet presAssocID="{20620032-54D5-48CC-B8FF-E79F50F709FA}" presName="compNode" presStyleCnt="0"/>
      <dgm:spPr/>
    </dgm:pt>
    <dgm:pt modelId="{8CF06023-DB13-449A-9420-55D7F6025D2A}" type="pres">
      <dgm:prSet presAssocID="{20620032-54D5-48CC-B8FF-E79F50F709FA}" presName="bgRect" presStyleLbl="bgShp" presStyleIdx="2" presStyleCnt="5"/>
      <dgm:spPr/>
    </dgm:pt>
    <dgm:pt modelId="{5B577390-00B6-42F3-BEB5-78E256707A8A}" type="pres">
      <dgm:prSet presAssocID="{20620032-54D5-48CC-B8FF-E79F50F709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1C93A5E-F4D2-4829-882C-3AB127E6AB14}" type="pres">
      <dgm:prSet presAssocID="{20620032-54D5-48CC-B8FF-E79F50F709FA}" presName="spaceRect" presStyleCnt="0"/>
      <dgm:spPr/>
    </dgm:pt>
    <dgm:pt modelId="{60D9258D-42EE-4F4D-9C23-B73B8E2710C8}" type="pres">
      <dgm:prSet presAssocID="{20620032-54D5-48CC-B8FF-E79F50F709FA}" presName="parTx" presStyleLbl="revTx" presStyleIdx="2" presStyleCnt="5">
        <dgm:presLayoutVars>
          <dgm:chMax val="0"/>
          <dgm:chPref val="0"/>
        </dgm:presLayoutVars>
      </dgm:prSet>
      <dgm:spPr/>
    </dgm:pt>
    <dgm:pt modelId="{4A63107C-AF96-4CBE-96B3-72E91C1BA1BF}" type="pres">
      <dgm:prSet presAssocID="{9D387C34-3FC9-4B62-8CA8-755F3B731449}" presName="sibTrans" presStyleCnt="0"/>
      <dgm:spPr/>
    </dgm:pt>
    <dgm:pt modelId="{4E6CB374-DCF3-4A48-8FE2-4CF8BD0B6238}" type="pres">
      <dgm:prSet presAssocID="{961677F2-6D74-48E5-B588-AADBEF574DFC}" presName="compNode" presStyleCnt="0"/>
      <dgm:spPr/>
    </dgm:pt>
    <dgm:pt modelId="{66C1978C-E97A-47B2-A1EB-4BF1CCBAE60F}" type="pres">
      <dgm:prSet presAssocID="{961677F2-6D74-48E5-B588-AADBEF574DFC}" presName="bgRect" presStyleLbl="bgShp" presStyleIdx="3" presStyleCnt="5"/>
      <dgm:spPr/>
    </dgm:pt>
    <dgm:pt modelId="{B23FA006-DB1E-4F20-A718-D58AB4CEAA23}" type="pres">
      <dgm:prSet presAssocID="{961677F2-6D74-48E5-B588-AADBEF574DF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3B52744E-9409-4F48-A4DE-BE546A33BB5C}" type="pres">
      <dgm:prSet presAssocID="{961677F2-6D74-48E5-B588-AADBEF574DFC}" presName="spaceRect" presStyleCnt="0"/>
      <dgm:spPr/>
    </dgm:pt>
    <dgm:pt modelId="{2ACB2232-1464-4DB0-8F8F-65AE109B117A}" type="pres">
      <dgm:prSet presAssocID="{961677F2-6D74-48E5-B588-AADBEF574DFC}" presName="parTx" presStyleLbl="revTx" presStyleIdx="3" presStyleCnt="5">
        <dgm:presLayoutVars>
          <dgm:chMax val="0"/>
          <dgm:chPref val="0"/>
        </dgm:presLayoutVars>
      </dgm:prSet>
      <dgm:spPr/>
    </dgm:pt>
    <dgm:pt modelId="{6D4A22B7-5185-4B44-B4FE-1682DDF86F70}" type="pres">
      <dgm:prSet presAssocID="{6F637D09-FDC7-48B9-986C-07CF516F8A33}" presName="sibTrans" presStyleCnt="0"/>
      <dgm:spPr/>
    </dgm:pt>
    <dgm:pt modelId="{1640FD5D-8B39-45CA-BA26-AD57F39B320C}" type="pres">
      <dgm:prSet presAssocID="{6427FE37-8F3D-48BF-A797-AF99703E80C8}" presName="compNode" presStyleCnt="0"/>
      <dgm:spPr/>
    </dgm:pt>
    <dgm:pt modelId="{FCB71982-CC79-4AF8-8601-A5D80869B67D}" type="pres">
      <dgm:prSet presAssocID="{6427FE37-8F3D-48BF-A797-AF99703E80C8}" presName="bgRect" presStyleLbl="bgShp" presStyleIdx="4" presStyleCnt="5"/>
      <dgm:spPr/>
    </dgm:pt>
    <dgm:pt modelId="{DD33CA72-F81E-497C-8EF5-5E35764A065F}" type="pres">
      <dgm:prSet presAssocID="{6427FE37-8F3D-48BF-A797-AF99703E80C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CF8F69CF-92FE-43E1-9C91-D5871FA4B9D1}" type="pres">
      <dgm:prSet presAssocID="{6427FE37-8F3D-48BF-A797-AF99703E80C8}" presName="spaceRect" presStyleCnt="0"/>
      <dgm:spPr/>
    </dgm:pt>
    <dgm:pt modelId="{BB0520A8-AECE-4A37-ADCD-375A8A974EC3}" type="pres">
      <dgm:prSet presAssocID="{6427FE37-8F3D-48BF-A797-AF99703E80C8}" presName="parTx" presStyleLbl="revTx" presStyleIdx="4" presStyleCnt="5">
        <dgm:presLayoutVars>
          <dgm:chMax val="0"/>
          <dgm:chPref val="0"/>
        </dgm:presLayoutVars>
      </dgm:prSet>
      <dgm:spPr/>
    </dgm:pt>
  </dgm:ptLst>
  <dgm:cxnLst>
    <dgm:cxn modelId="{595E7802-467F-4A1D-BABD-4443E2479ED4}" type="presOf" srcId="{20620032-54D5-48CC-B8FF-E79F50F709FA}" destId="{60D9258D-42EE-4F4D-9C23-B73B8E2710C8}" srcOrd="0" destOrd="0" presId="urn:microsoft.com/office/officeart/2018/2/layout/IconVerticalSolidList"/>
    <dgm:cxn modelId="{30A61718-D5F8-4383-8708-3E277C9A1F90}" srcId="{64268481-C6C3-48DE-B638-49145151258E}" destId="{20620032-54D5-48CC-B8FF-E79F50F709FA}" srcOrd="2" destOrd="0" parTransId="{5D8548F8-1516-45E9-967A-5F210CC14784}" sibTransId="{9D387C34-3FC9-4B62-8CA8-755F3B731449}"/>
    <dgm:cxn modelId="{B4F36528-4F32-46AD-9F46-BC2E4C05488C}" srcId="{64268481-C6C3-48DE-B638-49145151258E}" destId="{1A32264E-936B-48DE-9D62-D30B46BDC7E9}" srcOrd="0" destOrd="0" parTransId="{88A920D8-A790-435B-8413-14E63F47796F}" sibTransId="{772F9033-BF52-4A70-912D-ECD5AD1D430E}"/>
    <dgm:cxn modelId="{39705A33-115D-4C7F-B850-5810498C34DD}" type="presOf" srcId="{961677F2-6D74-48E5-B588-AADBEF574DFC}" destId="{2ACB2232-1464-4DB0-8F8F-65AE109B117A}" srcOrd="0" destOrd="0" presId="urn:microsoft.com/office/officeart/2018/2/layout/IconVerticalSolidList"/>
    <dgm:cxn modelId="{5267E38C-5102-429D-A431-AFDBE6D47A73}" type="presOf" srcId="{1A32264E-936B-48DE-9D62-D30B46BDC7E9}" destId="{7207083C-4679-4A0D-9387-44DC09C4725B}" srcOrd="0" destOrd="0" presId="urn:microsoft.com/office/officeart/2018/2/layout/IconVerticalSolidList"/>
    <dgm:cxn modelId="{41FC4396-B203-4EBE-A8CD-CA4D04EA90AC}" srcId="{64268481-C6C3-48DE-B638-49145151258E}" destId="{6427FE37-8F3D-48BF-A797-AF99703E80C8}" srcOrd="4" destOrd="0" parTransId="{E6C84F20-E26E-4B4F-9057-3E40D6EFD8D3}" sibTransId="{083F94D7-1F6A-450C-8CB6-1CC69E39667C}"/>
    <dgm:cxn modelId="{5F342FAB-A54F-48E2-9F39-1FD7A1AFD664}" srcId="{64268481-C6C3-48DE-B638-49145151258E}" destId="{DA076813-0476-4698-A21D-CD89579F6B96}" srcOrd="1" destOrd="0" parTransId="{161C8FE3-1C94-4F4F-8590-58BB59922471}" sibTransId="{53076B6F-C7A0-4627-8EAF-75065C471F39}"/>
    <dgm:cxn modelId="{C4E18BDE-B8B8-48BD-A390-47DC75F194F9}" type="presOf" srcId="{DA076813-0476-4698-A21D-CD89579F6B96}" destId="{1D72ABCB-5022-4E35-96ED-31CFF8590F54}" srcOrd="0" destOrd="0" presId="urn:microsoft.com/office/officeart/2018/2/layout/IconVerticalSolidList"/>
    <dgm:cxn modelId="{D94933E8-5F22-4912-AE5A-4C5C5E2FE4F9}" type="presOf" srcId="{64268481-C6C3-48DE-B638-49145151258E}" destId="{BB313B07-8FE5-45F4-BA27-4EA648F84601}" srcOrd="0" destOrd="0" presId="urn:microsoft.com/office/officeart/2018/2/layout/IconVerticalSolidList"/>
    <dgm:cxn modelId="{F61549EA-2BE4-484D-B750-085BEF80F123}" srcId="{64268481-C6C3-48DE-B638-49145151258E}" destId="{961677F2-6D74-48E5-B588-AADBEF574DFC}" srcOrd="3" destOrd="0" parTransId="{3B56ADD7-3562-4179-A141-34780A6009AC}" sibTransId="{6F637D09-FDC7-48B9-986C-07CF516F8A33}"/>
    <dgm:cxn modelId="{B91F98ED-DCCF-4781-9596-BAECF90528AE}" type="presOf" srcId="{6427FE37-8F3D-48BF-A797-AF99703E80C8}" destId="{BB0520A8-AECE-4A37-ADCD-375A8A974EC3}" srcOrd="0" destOrd="0" presId="urn:microsoft.com/office/officeart/2018/2/layout/IconVerticalSolidList"/>
    <dgm:cxn modelId="{396CA24E-FEF9-4E52-8982-CFCB92A4CDCF}" type="presParOf" srcId="{BB313B07-8FE5-45F4-BA27-4EA648F84601}" destId="{D811D25E-10C7-43D5-BADB-5EDB79668CB6}" srcOrd="0" destOrd="0" presId="urn:microsoft.com/office/officeart/2018/2/layout/IconVerticalSolidList"/>
    <dgm:cxn modelId="{0D56ECDC-733C-4AA9-86BA-C49BDD20B77F}" type="presParOf" srcId="{D811D25E-10C7-43D5-BADB-5EDB79668CB6}" destId="{21B58842-1FBB-4250-BBBF-416A9199B5CB}" srcOrd="0" destOrd="0" presId="urn:microsoft.com/office/officeart/2018/2/layout/IconVerticalSolidList"/>
    <dgm:cxn modelId="{FD66029D-01FB-45F9-9AA7-D5FA522C6356}" type="presParOf" srcId="{D811D25E-10C7-43D5-BADB-5EDB79668CB6}" destId="{A45C2B32-4978-4993-8A5D-8F91F134AD7B}" srcOrd="1" destOrd="0" presId="urn:microsoft.com/office/officeart/2018/2/layout/IconVerticalSolidList"/>
    <dgm:cxn modelId="{BE3AF862-8901-41A6-A4BF-5F3B2F9A0788}" type="presParOf" srcId="{D811D25E-10C7-43D5-BADB-5EDB79668CB6}" destId="{BC8125AB-D089-4CC5-B6D8-610850B84D36}" srcOrd="2" destOrd="0" presId="urn:microsoft.com/office/officeart/2018/2/layout/IconVerticalSolidList"/>
    <dgm:cxn modelId="{8406933C-69B0-4908-BE64-E200B1F38F25}" type="presParOf" srcId="{D811D25E-10C7-43D5-BADB-5EDB79668CB6}" destId="{7207083C-4679-4A0D-9387-44DC09C4725B}" srcOrd="3" destOrd="0" presId="urn:microsoft.com/office/officeart/2018/2/layout/IconVerticalSolidList"/>
    <dgm:cxn modelId="{544F11EC-6A07-45C9-9529-886F6B14D430}" type="presParOf" srcId="{BB313B07-8FE5-45F4-BA27-4EA648F84601}" destId="{A657D5C9-774A-40F8-BEBB-6920E6E22B7C}" srcOrd="1" destOrd="0" presId="urn:microsoft.com/office/officeart/2018/2/layout/IconVerticalSolidList"/>
    <dgm:cxn modelId="{C40FF6C0-E5B4-430A-9D47-6A711AC9BAA8}" type="presParOf" srcId="{BB313B07-8FE5-45F4-BA27-4EA648F84601}" destId="{CBCE7191-233B-45D1-BC73-3F503204BEAF}" srcOrd="2" destOrd="0" presId="urn:microsoft.com/office/officeart/2018/2/layout/IconVerticalSolidList"/>
    <dgm:cxn modelId="{C46FC36F-9267-4D5B-AA96-038A63F7D15E}" type="presParOf" srcId="{CBCE7191-233B-45D1-BC73-3F503204BEAF}" destId="{3FE784B7-8A52-42AE-9DF0-376CF93389A3}" srcOrd="0" destOrd="0" presId="urn:microsoft.com/office/officeart/2018/2/layout/IconVerticalSolidList"/>
    <dgm:cxn modelId="{D8FFD1F2-55BC-465C-A3B5-585312E6656F}" type="presParOf" srcId="{CBCE7191-233B-45D1-BC73-3F503204BEAF}" destId="{58739D85-710A-4B0A-AF87-1A5E00F65F83}" srcOrd="1" destOrd="0" presId="urn:microsoft.com/office/officeart/2018/2/layout/IconVerticalSolidList"/>
    <dgm:cxn modelId="{71511FE2-A00B-46DC-BA11-2153F52DD978}" type="presParOf" srcId="{CBCE7191-233B-45D1-BC73-3F503204BEAF}" destId="{DE307D80-3022-47E4-B5EB-E3A434E9A8B2}" srcOrd="2" destOrd="0" presId="urn:microsoft.com/office/officeart/2018/2/layout/IconVerticalSolidList"/>
    <dgm:cxn modelId="{AD4FA64E-94F3-4409-8C0B-B01C0BABBB53}" type="presParOf" srcId="{CBCE7191-233B-45D1-BC73-3F503204BEAF}" destId="{1D72ABCB-5022-4E35-96ED-31CFF8590F54}" srcOrd="3" destOrd="0" presId="urn:microsoft.com/office/officeart/2018/2/layout/IconVerticalSolidList"/>
    <dgm:cxn modelId="{74B479D3-9B3F-42E6-A0CD-98FD79CBB484}" type="presParOf" srcId="{BB313B07-8FE5-45F4-BA27-4EA648F84601}" destId="{651D7ED3-29CF-49C4-9358-51F7DACE8046}" srcOrd="3" destOrd="0" presId="urn:microsoft.com/office/officeart/2018/2/layout/IconVerticalSolidList"/>
    <dgm:cxn modelId="{CC734E0B-C0D4-448C-9F89-E2A2940DAE52}" type="presParOf" srcId="{BB313B07-8FE5-45F4-BA27-4EA648F84601}" destId="{520B65E5-8E36-43FA-B902-B8F0FEAFD88A}" srcOrd="4" destOrd="0" presId="urn:microsoft.com/office/officeart/2018/2/layout/IconVerticalSolidList"/>
    <dgm:cxn modelId="{FFDFDB0F-E220-458A-B99C-7AABE91EBCEF}" type="presParOf" srcId="{520B65E5-8E36-43FA-B902-B8F0FEAFD88A}" destId="{8CF06023-DB13-449A-9420-55D7F6025D2A}" srcOrd="0" destOrd="0" presId="urn:microsoft.com/office/officeart/2018/2/layout/IconVerticalSolidList"/>
    <dgm:cxn modelId="{2358ACD6-7CB9-44CD-AB7D-09ED8996F1A1}" type="presParOf" srcId="{520B65E5-8E36-43FA-B902-B8F0FEAFD88A}" destId="{5B577390-00B6-42F3-BEB5-78E256707A8A}" srcOrd="1" destOrd="0" presId="urn:microsoft.com/office/officeart/2018/2/layout/IconVerticalSolidList"/>
    <dgm:cxn modelId="{BA9C5A62-0018-4E3D-917A-E130D91FF9FD}" type="presParOf" srcId="{520B65E5-8E36-43FA-B902-B8F0FEAFD88A}" destId="{A1C93A5E-F4D2-4829-882C-3AB127E6AB14}" srcOrd="2" destOrd="0" presId="urn:microsoft.com/office/officeart/2018/2/layout/IconVerticalSolidList"/>
    <dgm:cxn modelId="{16581344-1A67-45D7-8AA4-42C451EA3CF6}" type="presParOf" srcId="{520B65E5-8E36-43FA-B902-B8F0FEAFD88A}" destId="{60D9258D-42EE-4F4D-9C23-B73B8E2710C8}" srcOrd="3" destOrd="0" presId="urn:microsoft.com/office/officeart/2018/2/layout/IconVerticalSolidList"/>
    <dgm:cxn modelId="{8335BFD5-29D9-4511-ABAB-03BE61FB0663}" type="presParOf" srcId="{BB313B07-8FE5-45F4-BA27-4EA648F84601}" destId="{4A63107C-AF96-4CBE-96B3-72E91C1BA1BF}" srcOrd="5" destOrd="0" presId="urn:microsoft.com/office/officeart/2018/2/layout/IconVerticalSolidList"/>
    <dgm:cxn modelId="{C860A137-7140-4F06-BC73-3519ABA22D7B}" type="presParOf" srcId="{BB313B07-8FE5-45F4-BA27-4EA648F84601}" destId="{4E6CB374-DCF3-4A48-8FE2-4CF8BD0B6238}" srcOrd="6" destOrd="0" presId="urn:microsoft.com/office/officeart/2018/2/layout/IconVerticalSolidList"/>
    <dgm:cxn modelId="{ADD2D711-65E7-4BE1-9FBE-8387E67D45E4}" type="presParOf" srcId="{4E6CB374-DCF3-4A48-8FE2-4CF8BD0B6238}" destId="{66C1978C-E97A-47B2-A1EB-4BF1CCBAE60F}" srcOrd="0" destOrd="0" presId="urn:microsoft.com/office/officeart/2018/2/layout/IconVerticalSolidList"/>
    <dgm:cxn modelId="{EC87DC94-A40D-431F-AF98-EB6B4D0F498E}" type="presParOf" srcId="{4E6CB374-DCF3-4A48-8FE2-4CF8BD0B6238}" destId="{B23FA006-DB1E-4F20-A718-D58AB4CEAA23}" srcOrd="1" destOrd="0" presId="urn:microsoft.com/office/officeart/2018/2/layout/IconVerticalSolidList"/>
    <dgm:cxn modelId="{CAC1C8A0-05AA-4B58-9727-38822E49F12F}" type="presParOf" srcId="{4E6CB374-DCF3-4A48-8FE2-4CF8BD0B6238}" destId="{3B52744E-9409-4F48-A4DE-BE546A33BB5C}" srcOrd="2" destOrd="0" presId="urn:microsoft.com/office/officeart/2018/2/layout/IconVerticalSolidList"/>
    <dgm:cxn modelId="{F73088AE-4843-4C7D-850D-ECF45CD41E11}" type="presParOf" srcId="{4E6CB374-DCF3-4A48-8FE2-4CF8BD0B6238}" destId="{2ACB2232-1464-4DB0-8F8F-65AE109B117A}" srcOrd="3" destOrd="0" presId="urn:microsoft.com/office/officeart/2018/2/layout/IconVerticalSolidList"/>
    <dgm:cxn modelId="{2FADF4CB-FE97-42BF-B63C-07D17039799A}" type="presParOf" srcId="{BB313B07-8FE5-45F4-BA27-4EA648F84601}" destId="{6D4A22B7-5185-4B44-B4FE-1682DDF86F70}" srcOrd="7" destOrd="0" presId="urn:microsoft.com/office/officeart/2018/2/layout/IconVerticalSolidList"/>
    <dgm:cxn modelId="{532748DA-67A1-4348-A644-8EF471083AE3}" type="presParOf" srcId="{BB313B07-8FE5-45F4-BA27-4EA648F84601}" destId="{1640FD5D-8B39-45CA-BA26-AD57F39B320C}" srcOrd="8" destOrd="0" presId="urn:microsoft.com/office/officeart/2018/2/layout/IconVerticalSolidList"/>
    <dgm:cxn modelId="{F03DAB36-79BB-4A98-B726-A1E8D03A3E02}" type="presParOf" srcId="{1640FD5D-8B39-45CA-BA26-AD57F39B320C}" destId="{FCB71982-CC79-4AF8-8601-A5D80869B67D}" srcOrd="0" destOrd="0" presId="urn:microsoft.com/office/officeart/2018/2/layout/IconVerticalSolidList"/>
    <dgm:cxn modelId="{7E74A535-7B01-4674-A7E9-B7DF3C76A680}" type="presParOf" srcId="{1640FD5D-8B39-45CA-BA26-AD57F39B320C}" destId="{DD33CA72-F81E-497C-8EF5-5E35764A065F}" srcOrd="1" destOrd="0" presId="urn:microsoft.com/office/officeart/2018/2/layout/IconVerticalSolidList"/>
    <dgm:cxn modelId="{4F10208D-D20E-45FB-BCF0-77EE6D513B53}" type="presParOf" srcId="{1640FD5D-8B39-45CA-BA26-AD57F39B320C}" destId="{CF8F69CF-92FE-43E1-9C91-D5871FA4B9D1}" srcOrd="2" destOrd="0" presId="urn:microsoft.com/office/officeart/2018/2/layout/IconVerticalSolidList"/>
    <dgm:cxn modelId="{C68A1CDF-8124-4A05-84BD-94A7D95D2099}" type="presParOf" srcId="{1640FD5D-8B39-45CA-BA26-AD57F39B320C}" destId="{BB0520A8-AECE-4A37-ADCD-375A8A974E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BEC0C-DEF1-4ECD-B495-11CDFE00B6D4}">
      <dsp:nvSpPr>
        <dsp:cNvPr id="0" name=""/>
        <dsp:cNvSpPr/>
      </dsp:nvSpPr>
      <dsp:spPr>
        <a:xfrm>
          <a:off x="611820" y="66706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9C7B0-D910-471D-8F1E-00B51627658E}">
      <dsp:nvSpPr>
        <dsp:cNvPr id="0" name=""/>
        <dsp:cNvSpPr/>
      </dsp:nvSpPr>
      <dsp:spPr>
        <a:xfrm>
          <a:off x="116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MX" sz="1400" kern="1200" dirty="0" err="1"/>
            <a:t>Fraudulent</a:t>
          </a:r>
          <a:r>
            <a:rPr lang="es-MX" sz="1400" kern="1200" dirty="0"/>
            <a:t> </a:t>
          </a:r>
          <a:r>
            <a:rPr lang="es-MX" sz="1400" kern="1200" dirty="0" err="1"/>
            <a:t>practices</a:t>
          </a:r>
          <a:r>
            <a:rPr lang="es-MX" sz="1400" kern="1200" dirty="0"/>
            <a:t> </a:t>
          </a:r>
          <a:r>
            <a:rPr lang="es-MX" sz="1400" kern="1200" dirty="0" err="1"/>
            <a:t>by</a:t>
          </a:r>
          <a:r>
            <a:rPr lang="es-MX" sz="1400" kern="1200" dirty="0"/>
            <a:t> </a:t>
          </a:r>
          <a:r>
            <a:rPr lang="es-MX" sz="1400" kern="1200" dirty="0" err="1"/>
            <a:t>Administrators</a:t>
          </a:r>
          <a:endParaRPr lang="en-US" sz="1400" kern="1200" dirty="0"/>
        </a:p>
      </dsp:txBody>
      <dsp:txXfrm>
        <a:off x="116820" y="1807344"/>
        <a:ext cx="1800000" cy="720000"/>
      </dsp:txXfrm>
    </dsp:sp>
    <dsp:sp modelId="{EB1A94FC-B0E7-46B3-9CFF-784A5763976C}">
      <dsp:nvSpPr>
        <dsp:cNvPr id="0" name=""/>
        <dsp:cNvSpPr/>
      </dsp:nvSpPr>
      <dsp:spPr>
        <a:xfrm>
          <a:off x="2726820" y="66706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69ED1-9372-43D5-B02A-5F34D3CB64D1}">
      <dsp:nvSpPr>
        <dsp:cNvPr id="0" name=""/>
        <dsp:cNvSpPr/>
      </dsp:nvSpPr>
      <dsp:spPr>
        <a:xfrm>
          <a:off x="2231820" y="180734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MX" sz="1400" kern="1200"/>
            <a:t>Speculative operations that compromise financial stability</a:t>
          </a:r>
          <a:endParaRPr lang="en-US" sz="1400" kern="1200"/>
        </a:p>
      </dsp:txBody>
      <dsp:txXfrm>
        <a:off x="2231820" y="1807344"/>
        <a:ext cx="1800000" cy="720000"/>
      </dsp:txXfrm>
    </dsp:sp>
    <dsp:sp modelId="{54D4053D-4FDC-42C2-B8F6-6F1FD5AB9DEE}">
      <dsp:nvSpPr>
        <dsp:cNvPr id="0" name=""/>
        <dsp:cNvSpPr/>
      </dsp:nvSpPr>
      <dsp:spPr>
        <a:xfrm>
          <a:off x="4633540" y="1016877"/>
          <a:ext cx="735828" cy="45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C7D8B-B5C1-405C-AEAD-4D3BFB74C289}">
      <dsp:nvSpPr>
        <dsp:cNvPr id="0" name=""/>
        <dsp:cNvSpPr/>
      </dsp:nvSpPr>
      <dsp:spPr>
        <a:xfrm>
          <a:off x="4346820" y="161627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b="1" kern="1200" dirty="0"/>
        </a:p>
      </dsp:txBody>
      <dsp:txXfrm>
        <a:off x="4346820" y="1616273"/>
        <a:ext cx="1800000" cy="720000"/>
      </dsp:txXfrm>
    </dsp:sp>
    <dsp:sp modelId="{F0F4D33C-53BA-40F6-9938-939823154717}">
      <dsp:nvSpPr>
        <dsp:cNvPr id="0" name=""/>
        <dsp:cNvSpPr/>
      </dsp:nvSpPr>
      <dsp:spPr>
        <a:xfrm>
          <a:off x="611820" y="297734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D74C7-4AB1-41DF-9906-18841B9CC659}">
      <dsp:nvSpPr>
        <dsp:cNvPr id="0" name=""/>
        <dsp:cNvSpPr/>
      </dsp:nvSpPr>
      <dsp:spPr>
        <a:xfrm>
          <a:off x="11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MX" sz="1400" kern="1200"/>
            <a:t>Diversion of funds for unauthorized or illegal purposes</a:t>
          </a:r>
          <a:endParaRPr lang="en-US" sz="1400" kern="1200"/>
        </a:p>
      </dsp:txBody>
      <dsp:txXfrm>
        <a:off x="116820" y="4117625"/>
        <a:ext cx="1800000" cy="720000"/>
      </dsp:txXfrm>
    </dsp:sp>
    <dsp:sp modelId="{79BA8382-E207-4B32-A318-0E04888715F3}">
      <dsp:nvSpPr>
        <dsp:cNvPr id="0" name=""/>
        <dsp:cNvSpPr/>
      </dsp:nvSpPr>
      <dsp:spPr>
        <a:xfrm>
          <a:off x="2726820" y="297734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7B3DA-4E9D-442F-8953-7FCDF5383560}">
      <dsp:nvSpPr>
        <dsp:cNvPr id="0" name=""/>
        <dsp:cNvSpPr/>
      </dsp:nvSpPr>
      <dsp:spPr>
        <a:xfrm>
          <a:off x="2231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MX" sz="1400" kern="1200"/>
            <a:t>Lack of adequate supervision and control mechanisms</a:t>
          </a:r>
          <a:endParaRPr lang="en-US" sz="1400" kern="1200"/>
        </a:p>
      </dsp:txBody>
      <dsp:txXfrm>
        <a:off x="2231820" y="4117625"/>
        <a:ext cx="1800000" cy="720000"/>
      </dsp:txXfrm>
    </dsp:sp>
    <dsp:sp modelId="{10BE53AC-A8E8-4D50-9B45-E9105956675E}">
      <dsp:nvSpPr>
        <dsp:cNvPr id="0" name=""/>
        <dsp:cNvSpPr/>
      </dsp:nvSpPr>
      <dsp:spPr>
        <a:xfrm>
          <a:off x="4841820" y="2977343"/>
          <a:ext cx="810000" cy="81000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0FA07-1A01-44A2-8422-9099406F115D}">
      <dsp:nvSpPr>
        <dsp:cNvPr id="0" name=""/>
        <dsp:cNvSpPr/>
      </dsp:nvSpPr>
      <dsp:spPr>
        <a:xfrm>
          <a:off x="4346820" y="411762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s-MX" sz="1400" kern="1200"/>
        </a:p>
      </dsp:txBody>
      <dsp:txXfrm>
        <a:off x="4346820" y="411762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58842-1FBB-4250-BBBF-416A9199B5CB}">
      <dsp:nvSpPr>
        <dsp:cNvPr id="0" name=""/>
        <dsp:cNvSpPr/>
      </dsp:nvSpPr>
      <dsp:spPr>
        <a:xfrm>
          <a:off x="0" y="4300"/>
          <a:ext cx="6263640" cy="916014"/>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C2B32-4978-4993-8A5D-8F91F134AD7B}">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083C-4679-4A0D-9387-44DC09C4725B}">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US" sz="1900" kern="1200" dirty="0"/>
            <a:t>Selection of the 15 most volatile stocks</a:t>
          </a:r>
        </a:p>
      </dsp:txBody>
      <dsp:txXfrm>
        <a:off x="1057996" y="4300"/>
        <a:ext cx="5205643" cy="916014"/>
      </dsp:txXfrm>
    </dsp:sp>
    <dsp:sp modelId="{3FE784B7-8A52-42AE-9DF0-376CF93389A3}">
      <dsp:nvSpPr>
        <dsp:cNvPr id="0" name=""/>
        <dsp:cNvSpPr/>
      </dsp:nvSpPr>
      <dsp:spPr>
        <a:xfrm>
          <a:off x="0" y="1149318"/>
          <a:ext cx="6263640" cy="916014"/>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739D85-710A-4B0A-AF87-1A5E00F65F83}">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72ABCB-5022-4E35-96ED-31CFF8590F54}">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s-MX" sz="1900" kern="1200" dirty="0" err="1"/>
            <a:t>Create</a:t>
          </a:r>
          <a:r>
            <a:rPr lang="es-MX" sz="1900" kern="1200" dirty="0"/>
            <a:t> a </a:t>
          </a:r>
          <a:r>
            <a:rPr lang="es-MX" sz="1900" kern="1200" dirty="0" err="1"/>
            <a:t>DataFrame</a:t>
          </a:r>
          <a:r>
            <a:rPr lang="es-MX" sz="1900" kern="1200" dirty="0"/>
            <a:t> with the </a:t>
          </a:r>
          <a:r>
            <a:rPr lang="es-MX" sz="1900" kern="1200" dirty="0" err="1"/>
            <a:t>information</a:t>
          </a:r>
          <a:r>
            <a:rPr lang="es-MX" sz="1900" kern="1200" dirty="0"/>
            <a:t> of the stocks </a:t>
          </a:r>
          <a:r>
            <a:rPr lang="es-MX" sz="1900" kern="1200" dirty="0" err="1"/>
            <a:t>from</a:t>
          </a:r>
          <a:r>
            <a:rPr lang="es-MX" sz="1900" kern="1200" dirty="0"/>
            <a:t> the </a:t>
          </a:r>
          <a:r>
            <a:rPr lang="es-MX" sz="1900" kern="1200" dirty="0" err="1"/>
            <a:t>last</a:t>
          </a:r>
          <a:r>
            <a:rPr lang="es-MX" sz="1900" kern="1200" dirty="0"/>
            <a:t> 6 </a:t>
          </a:r>
          <a:r>
            <a:rPr lang="es-MX" sz="1900" kern="1200" dirty="0" err="1"/>
            <a:t>months</a:t>
          </a:r>
          <a:endParaRPr lang="es-MX" sz="1900" kern="1200" dirty="0"/>
        </a:p>
      </dsp:txBody>
      <dsp:txXfrm>
        <a:off x="1057996" y="1149318"/>
        <a:ext cx="5205643" cy="916014"/>
      </dsp:txXfrm>
    </dsp:sp>
    <dsp:sp modelId="{8CF06023-DB13-449A-9420-55D7F6025D2A}">
      <dsp:nvSpPr>
        <dsp:cNvPr id="0" name=""/>
        <dsp:cNvSpPr/>
      </dsp:nvSpPr>
      <dsp:spPr>
        <a:xfrm>
          <a:off x="0" y="2294336"/>
          <a:ext cx="6263640" cy="916014"/>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577390-00B6-42F3-BEB5-78E256707A8A}">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D9258D-42EE-4F4D-9C23-B73B8E2710C8}">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s-MX" sz="1900" kern="1200" dirty="0" err="1"/>
            <a:t>Analysis</a:t>
          </a:r>
          <a:r>
            <a:rPr lang="es-MX" sz="1900" kern="1200" dirty="0"/>
            <a:t> of performance and </a:t>
          </a:r>
          <a:r>
            <a:rPr lang="es-MX" sz="1900" kern="1200" dirty="0" err="1"/>
            <a:t>variance</a:t>
          </a:r>
          <a:r>
            <a:rPr lang="es-MX" sz="1900" kern="1200" dirty="0"/>
            <a:t> of </a:t>
          </a:r>
          <a:r>
            <a:rPr lang="es-MX" sz="1900" kern="1200" dirty="0" err="1"/>
            <a:t>returns</a:t>
          </a:r>
          <a:r>
            <a:rPr lang="es-MX" sz="1900" kern="1200" dirty="0"/>
            <a:t> </a:t>
          </a:r>
          <a:r>
            <a:rPr lang="es-MX" sz="1900" kern="1200" dirty="0" err="1"/>
            <a:t>based</a:t>
          </a:r>
          <a:r>
            <a:rPr lang="es-MX" sz="1900" kern="1200" dirty="0"/>
            <a:t> on </a:t>
          </a:r>
          <a:r>
            <a:rPr lang="es-MX" sz="1900" kern="1200" dirty="0" err="1"/>
            <a:t>price</a:t>
          </a:r>
          <a:r>
            <a:rPr lang="es-MX" sz="1900" kern="1200" dirty="0"/>
            <a:t> data </a:t>
          </a:r>
          <a:r>
            <a:rPr lang="es-MX" sz="1900" kern="1200" dirty="0" err="1"/>
            <a:t>over</a:t>
          </a:r>
          <a:r>
            <a:rPr lang="es-MX" sz="1900" kern="1200" dirty="0"/>
            <a:t> time</a:t>
          </a:r>
          <a:endParaRPr lang="en-US" sz="1900" kern="1200" dirty="0"/>
        </a:p>
      </dsp:txBody>
      <dsp:txXfrm>
        <a:off x="1057996" y="2294336"/>
        <a:ext cx="5205643" cy="916014"/>
      </dsp:txXfrm>
    </dsp:sp>
    <dsp:sp modelId="{66C1978C-E97A-47B2-A1EB-4BF1CCBAE60F}">
      <dsp:nvSpPr>
        <dsp:cNvPr id="0" name=""/>
        <dsp:cNvSpPr/>
      </dsp:nvSpPr>
      <dsp:spPr>
        <a:xfrm>
          <a:off x="0" y="3439354"/>
          <a:ext cx="6263640" cy="916014"/>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FA006-DB1E-4F20-A718-D58AB4CEAA23}">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CB2232-1464-4DB0-8F8F-65AE109B117A}">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n-US" sz="1900" kern="1200" dirty="0" err="1"/>
            <a:t>Asume</a:t>
          </a:r>
          <a:r>
            <a:rPr lang="en-US" sz="1900" kern="1200" dirty="0"/>
            <a:t> return as </a:t>
          </a:r>
        </a:p>
      </dsp:txBody>
      <dsp:txXfrm>
        <a:off x="1057996" y="3439354"/>
        <a:ext cx="5205643" cy="916014"/>
      </dsp:txXfrm>
    </dsp:sp>
    <dsp:sp modelId="{FCB71982-CC79-4AF8-8601-A5D80869B67D}">
      <dsp:nvSpPr>
        <dsp:cNvPr id="0" name=""/>
        <dsp:cNvSpPr/>
      </dsp:nvSpPr>
      <dsp:spPr>
        <a:xfrm>
          <a:off x="0" y="4584372"/>
          <a:ext cx="6263640" cy="916014"/>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3CA72-F81E-497C-8EF5-5E35764A065F}">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520A8-AECE-4A37-ADCD-375A8A974EC3}">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44550">
            <a:lnSpc>
              <a:spcPct val="100000"/>
            </a:lnSpc>
            <a:spcBef>
              <a:spcPct val="0"/>
            </a:spcBef>
            <a:spcAft>
              <a:spcPct val="35000"/>
            </a:spcAft>
            <a:buNone/>
          </a:pPr>
          <a:r>
            <a:rPr lang="es-MX" sz="1900" kern="1200"/>
            <a:t>Use of solver to find the solution to the planned problem.</a:t>
          </a:r>
          <a:endParaRPr lang="en-US" sz="1900" kern="1200"/>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A3F6C-35CC-7F4F-B544-8134170B1360}" type="datetimeFigureOut">
              <a:rPr lang="es-MX" smtClean="0"/>
              <a:t>30/04/2024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7E58F-682C-2345-9B2B-2927BCC12E1A}" type="slidenum">
              <a:rPr lang="es-MX" smtClean="0"/>
              <a:t>‹#›</a:t>
            </a:fld>
            <a:endParaRPr lang="es-MX"/>
          </a:p>
        </p:txBody>
      </p:sp>
    </p:spTree>
    <p:extLst>
      <p:ext uri="{BB962C8B-B14F-4D97-AF65-F5344CB8AC3E}">
        <p14:creationId xmlns:p14="http://schemas.microsoft.com/office/powerpoint/2010/main" val="1380193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4377E58F-682C-2345-9B2B-2927BCC12E1A}" type="slidenum">
              <a:rPr lang="es-MX" smtClean="0"/>
              <a:t>4</a:t>
            </a:fld>
            <a:endParaRPr lang="es-MX"/>
          </a:p>
        </p:txBody>
      </p:sp>
    </p:spTree>
    <p:extLst>
      <p:ext uri="{BB962C8B-B14F-4D97-AF65-F5344CB8AC3E}">
        <p14:creationId xmlns:p14="http://schemas.microsoft.com/office/powerpoint/2010/main" val="3927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4377E58F-682C-2345-9B2B-2927BCC12E1A}" type="slidenum">
              <a:rPr lang="es-MX" smtClean="0"/>
              <a:t>9</a:t>
            </a:fld>
            <a:endParaRPr lang="es-MX"/>
          </a:p>
        </p:txBody>
      </p:sp>
    </p:spTree>
    <p:extLst>
      <p:ext uri="{BB962C8B-B14F-4D97-AF65-F5344CB8AC3E}">
        <p14:creationId xmlns:p14="http://schemas.microsoft.com/office/powerpoint/2010/main" val="95629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4377E58F-682C-2345-9B2B-2927BCC12E1A}" type="slidenum">
              <a:rPr lang="es-MX" smtClean="0"/>
              <a:t>10</a:t>
            </a:fld>
            <a:endParaRPr lang="es-MX"/>
          </a:p>
        </p:txBody>
      </p:sp>
    </p:spTree>
    <p:extLst>
      <p:ext uri="{BB962C8B-B14F-4D97-AF65-F5344CB8AC3E}">
        <p14:creationId xmlns:p14="http://schemas.microsoft.com/office/powerpoint/2010/main" val="140499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4377E58F-682C-2345-9B2B-2927BCC12E1A}" type="slidenum">
              <a:rPr lang="es-MX" smtClean="0"/>
              <a:t>11</a:t>
            </a:fld>
            <a:endParaRPr lang="es-MX"/>
          </a:p>
        </p:txBody>
      </p:sp>
    </p:spTree>
    <p:extLst>
      <p:ext uri="{BB962C8B-B14F-4D97-AF65-F5344CB8AC3E}">
        <p14:creationId xmlns:p14="http://schemas.microsoft.com/office/powerpoint/2010/main" val="61194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4377E58F-682C-2345-9B2B-2927BCC12E1A}" type="slidenum">
              <a:rPr lang="es-MX" smtClean="0"/>
              <a:t>28</a:t>
            </a:fld>
            <a:endParaRPr lang="es-MX"/>
          </a:p>
        </p:txBody>
      </p:sp>
    </p:spTree>
    <p:extLst>
      <p:ext uri="{BB962C8B-B14F-4D97-AF65-F5344CB8AC3E}">
        <p14:creationId xmlns:p14="http://schemas.microsoft.com/office/powerpoint/2010/main" val="72270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767" y="890433"/>
            <a:ext cx="5375200" cy="3210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3467" y="4289567"/>
            <a:ext cx="2954800" cy="86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atin typeface="Questrial"/>
                <a:ea typeface="Questrial"/>
                <a:cs typeface="Questrial"/>
                <a:sym typeface="Questria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cxnSp>
        <p:nvCxnSpPr>
          <p:cNvPr id="11" name="Google Shape;11;p2"/>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04175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53467" y="2413951"/>
            <a:ext cx="4316800" cy="12688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953467" y="3896049"/>
            <a:ext cx="4316800" cy="5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cxnSp>
        <p:nvCxnSpPr>
          <p:cNvPr id="47" name="Google Shape;47;p11"/>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51142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351049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1" name="Google Shape;51;p13"/>
          <p:cNvSpPr txBox="1">
            <a:spLocks noGrp="1"/>
          </p:cNvSpPr>
          <p:nvPr>
            <p:ph type="title" idx="2" hasCustomPrompt="1"/>
          </p:nvPr>
        </p:nvSpPr>
        <p:spPr>
          <a:xfrm>
            <a:off x="1061587" y="2091700"/>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2" name="Google Shape;52;p13"/>
          <p:cNvSpPr txBox="1">
            <a:spLocks noGrp="1"/>
          </p:cNvSpPr>
          <p:nvPr>
            <p:ph type="title" idx="3" hasCustomPrompt="1"/>
          </p:nvPr>
        </p:nvSpPr>
        <p:spPr>
          <a:xfrm>
            <a:off x="1061587" y="4119333"/>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title" idx="4" hasCustomPrompt="1"/>
          </p:nvPr>
        </p:nvSpPr>
        <p:spPr>
          <a:xfrm>
            <a:off x="4660600" y="2091700"/>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title" idx="5" hasCustomPrompt="1"/>
          </p:nvPr>
        </p:nvSpPr>
        <p:spPr>
          <a:xfrm>
            <a:off x="4660600" y="4119333"/>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title" idx="6" hasCustomPrompt="1"/>
          </p:nvPr>
        </p:nvSpPr>
        <p:spPr>
          <a:xfrm>
            <a:off x="8259633" y="2091700"/>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title" idx="7" hasCustomPrompt="1"/>
          </p:nvPr>
        </p:nvSpPr>
        <p:spPr>
          <a:xfrm>
            <a:off x="8259633" y="4119333"/>
            <a:ext cx="979600" cy="6620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1"/>
          </p:nvPr>
        </p:nvSpPr>
        <p:spPr>
          <a:xfrm>
            <a:off x="959967" y="28951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58" name="Google Shape;58;p13"/>
          <p:cNvSpPr txBox="1">
            <a:spLocks noGrp="1"/>
          </p:cNvSpPr>
          <p:nvPr>
            <p:ph type="subTitle" idx="8"/>
          </p:nvPr>
        </p:nvSpPr>
        <p:spPr>
          <a:xfrm>
            <a:off x="4559000" y="28951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59" name="Google Shape;59;p13"/>
          <p:cNvSpPr txBox="1">
            <a:spLocks noGrp="1"/>
          </p:cNvSpPr>
          <p:nvPr>
            <p:ph type="subTitle" idx="9"/>
          </p:nvPr>
        </p:nvSpPr>
        <p:spPr>
          <a:xfrm>
            <a:off x="8158033" y="28951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60" name="Google Shape;60;p13"/>
          <p:cNvSpPr txBox="1">
            <a:spLocks noGrp="1"/>
          </p:cNvSpPr>
          <p:nvPr>
            <p:ph type="subTitle" idx="13"/>
          </p:nvPr>
        </p:nvSpPr>
        <p:spPr>
          <a:xfrm>
            <a:off x="959967" y="49229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61" name="Google Shape;61;p13"/>
          <p:cNvSpPr txBox="1">
            <a:spLocks noGrp="1"/>
          </p:cNvSpPr>
          <p:nvPr>
            <p:ph type="subTitle" idx="14"/>
          </p:nvPr>
        </p:nvSpPr>
        <p:spPr>
          <a:xfrm>
            <a:off x="4559000" y="49229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62" name="Google Shape;62;p13"/>
          <p:cNvSpPr txBox="1">
            <a:spLocks noGrp="1"/>
          </p:cNvSpPr>
          <p:nvPr>
            <p:ph type="subTitle" idx="15"/>
          </p:nvPr>
        </p:nvSpPr>
        <p:spPr>
          <a:xfrm>
            <a:off x="8158033" y="4922933"/>
            <a:ext cx="3074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800">
                <a:latin typeface="Khand Medium"/>
                <a:ea typeface="Khand Medium"/>
                <a:cs typeface="Khand Medium"/>
                <a:sym typeface="Khand Medium"/>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cxnSp>
        <p:nvCxnSpPr>
          <p:cNvPr id="63" name="Google Shape;63;p13"/>
          <p:cNvCxnSpPr/>
          <p:nvPr/>
        </p:nvCxnSpPr>
        <p:spPr>
          <a:xfrm>
            <a:off x="957200" y="6137467"/>
            <a:ext cx="10277600" cy="0"/>
          </a:xfrm>
          <a:prstGeom prst="straightConnector1">
            <a:avLst/>
          </a:prstGeom>
          <a:noFill/>
          <a:ln w="20875"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3101729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66" name="Google Shape;66;p14"/>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999100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69" name="Google Shape;69;p15"/>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642411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2" name="Google Shape;72;p16"/>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3798191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3"/>
        <p:cNvGrpSpPr/>
        <p:nvPr/>
      </p:nvGrpSpPr>
      <p:grpSpPr>
        <a:xfrm>
          <a:off x="0" y="0"/>
          <a:ext cx="0" cy="0"/>
          <a:chOff x="0" y="0"/>
          <a:chExt cx="0" cy="0"/>
        </a:xfrm>
      </p:grpSpPr>
      <p:sp>
        <p:nvSpPr>
          <p:cNvPr id="74" name="Google Shape;74;p17"/>
          <p:cNvSpPr txBox="1">
            <a:spLocks noGrp="1"/>
          </p:cNvSpPr>
          <p:nvPr>
            <p:ph type="subTitle" idx="1"/>
          </p:nvPr>
        </p:nvSpPr>
        <p:spPr>
          <a:xfrm>
            <a:off x="953467" y="3012467"/>
            <a:ext cx="4776000" cy="30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75" name="Google Shape;75;p17"/>
          <p:cNvSpPr txBox="1">
            <a:spLocks noGrp="1"/>
          </p:cNvSpPr>
          <p:nvPr>
            <p:ph type="title"/>
          </p:nvPr>
        </p:nvSpPr>
        <p:spPr>
          <a:xfrm>
            <a:off x="953475" y="758420"/>
            <a:ext cx="4776000" cy="15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76" name="Google Shape;76;p17"/>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3995118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79" name="Google Shape;79;p18"/>
          <p:cNvSpPr txBox="1">
            <a:spLocks noGrp="1"/>
          </p:cNvSpPr>
          <p:nvPr>
            <p:ph type="body" idx="1"/>
          </p:nvPr>
        </p:nvSpPr>
        <p:spPr>
          <a:xfrm>
            <a:off x="960000" y="1536633"/>
            <a:ext cx="10272000" cy="312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141414"/>
              </a:buClr>
              <a:buSzPts val="1400"/>
              <a:buChar char="●"/>
              <a:defRPr/>
            </a:lvl1pPr>
            <a:lvl2pPr marL="1219170" lvl="1" indent="-423323" rtl="0">
              <a:lnSpc>
                <a:spcPct val="100000"/>
              </a:lnSpc>
              <a:spcBef>
                <a:spcPts val="0"/>
              </a:spcBef>
              <a:spcAft>
                <a:spcPts val="0"/>
              </a:spcAft>
              <a:buClr>
                <a:srgbClr val="141414"/>
              </a:buClr>
              <a:buSzPts val="1400"/>
              <a:buFont typeface="Urbanist Medium"/>
              <a:buChar char="○"/>
              <a:defRPr/>
            </a:lvl2pPr>
            <a:lvl3pPr marL="1828754" lvl="2" indent="-423323" rtl="0">
              <a:lnSpc>
                <a:spcPct val="100000"/>
              </a:lnSpc>
              <a:spcBef>
                <a:spcPts val="0"/>
              </a:spcBef>
              <a:spcAft>
                <a:spcPts val="0"/>
              </a:spcAft>
              <a:buClr>
                <a:srgbClr val="141414"/>
              </a:buClr>
              <a:buSzPts val="1400"/>
              <a:buFont typeface="Urbanist Medium"/>
              <a:buChar char="■"/>
              <a:defRPr/>
            </a:lvl3pPr>
            <a:lvl4pPr marL="2438339" lvl="3" indent="-423323" rtl="0">
              <a:lnSpc>
                <a:spcPct val="100000"/>
              </a:lnSpc>
              <a:spcBef>
                <a:spcPts val="0"/>
              </a:spcBef>
              <a:spcAft>
                <a:spcPts val="0"/>
              </a:spcAft>
              <a:buClr>
                <a:srgbClr val="141414"/>
              </a:buClr>
              <a:buSzPts val="1400"/>
              <a:buFont typeface="Urbanist Medium"/>
              <a:buChar char="●"/>
              <a:defRPr/>
            </a:lvl4pPr>
            <a:lvl5pPr marL="3047924" lvl="4" indent="-423323" rtl="0">
              <a:lnSpc>
                <a:spcPct val="100000"/>
              </a:lnSpc>
              <a:spcBef>
                <a:spcPts val="0"/>
              </a:spcBef>
              <a:spcAft>
                <a:spcPts val="0"/>
              </a:spcAft>
              <a:buClr>
                <a:srgbClr val="141414"/>
              </a:buClr>
              <a:buSzPts val="1400"/>
              <a:buFont typeface="Urbanist Medium"/>
              <a:buChar char="○"/>
              <a:defRPr/>
            </a:lvl5pPr>
            <a:lvl6pPr marL="3657509" lvl="5" indent="-423323" rtl="0">
              <a:lnSpc>
                <a:spcPct val="100000"/>
              </a:lnSpc>
              <a:spcBef>
                <a:spcPts val="0"/>
              </a:spcBef>
              <a:spcAft>
                <a:spcPts val="0"/>
              </a:spcAft>
              <a:buClr>
                <a:srgbClr val="141414"/>
              </a:buClr>
              <a:buSzPts val="1400"/>
              <a:buFont typeface="Urbanist Medium"/>
              <a:buChar char="■"/>
              <a:defRPr/>
            </a:lvl6pPr>
            <a:lvl7pPr marL="4267093" lvl="6" indent="-423323" rtl="0">
              <a:lnSpc>
                <a:spcPct val="100000"/>
              </a:lnSpc>
              <a:spcBef>
                <a:spcPts val="0"/>
              </a:spcBef>
              <a:spcAft>
                <a:spcPts val="0"/>
              </a:spcAft>
              <a:buClr>
                <a:srgbClr val="141414"/>
              </a:buClr>
              <a:buSzPts val="1400"/>
              <a:buFont typeface="Urbanist Medium"/>
              <a:buChar char="●"/>
              <a:defRPr/>
            </a:lvl7pPr>
            <a:lvl8pPr marL="4876678" lvl="7" indent="-423323" rtl="0">
              <a:lnSpc>
                <a:spcPct val="100000"/>
              </a:lnSpc>
              <a:spcBef>
                <a:spcPts val="0"/>
              </a:spcBef>
              <a:spcAft>
                <a:spcPts val="0"/>
              </a:spcAft>
              <a:buClr>
                <a:srgbClr val="141414"/>
              </a:buClr>
              <a:buSzPts val="1400"/>
              <a:buFont typeface="Urbanist Medium"/>
              <a:buChar char="○"/>
              <a:defRPr/>
            </a:lvl8pPr>
            <a:lvl9pPr marL="5486263" lvl="8" indent="-423323" rtl="0">
              <a:lnSpc>
                <a:spcPct val="100000"/>
              </a:lnSpc>
              <a:spcBef>
                <a:spcPts val="0"/>
              </a:spcBef>
              <a:spcAft>
                <a:spcPts val="0"/>
              </a:spcAft>
              <a:buClr>
                <a:srgbClr val="141414"/>
              </a:buClr>
              <a:buSzPts val="1400"/>
              <a:buFont typeface="Urbanist Medium"/>
              <a:buChar char="■"/>
              <a:defRPr/>
            </a:lvl9pPr>
          </a:lstStyle>
          <a:p>
            <a:pPr lvl="0"/>
            <a:r>
              <a:rPr lang="en-US"/>
              <a:t>Click to edit Master text styles</a:t>
            </a:r>
          </a:p>
        </p:txBody>
      </p:sp>
      <p:cxnSp>
        <p:nvCxnSpPr>
          <p:cNvPr id="80" name="Google Shape;80;p18"/>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1209586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3" name="Google Shape;83;p19"/>
          <p:cNvSpPr txBox="1">
            <a:spLocks noGrp="1"/>
          </p:cNvSpPr>
          <p:nvPr>
            <p:ph type="subTitle" idx="1"/>
          </p:nvPr>
        </p:nvSpPr>
        <p:spPr>
          <a:xfrm>
            <a:off x="953300" y="2961184"/>
            <a:ext cx="2907200" cy="64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84" name="Google Shape;84;p19"/>
          <p:cNvSpPr txBox="1">
            <a:spLocks noGrp="1"/>
          </p:cNvSpPr>
          <p:nvPr>
            <p:ph type="subTitle" idx="2"/>
          </p:nvPr>
        </p:nvSpPr>
        <p:spPr>
          <a:xfrm>
            <a:off x="953300" y="3539951"/>
            <a:ext cx="2907200" cy="11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85" name="Google Shape;85;p19"/>
          <p:cNvSpPr txBox="1">
            <a:spLocks noGrp="1"/>
          </p:cNvSpPr>
          <p:nvPr>
            <p:ph type="subTitle" idx="3"/>
          </p:nvPr>
        </p:nvSpPr>
        <p:spPr>
          <a:xfrm>
            <a:off x="4642384" y="3539951"/>
            <a:ext cx="2907200" cy="11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86" name="Google Shape;86;p19"/>
          <p:cNvSpPr txBox="1">
            <a:spLocks noGrp="1"/>
          </p:cNvSpPr>
          <p:nvPr>
            <p:ph type="subTitle" idx="4"/>
          </p:nvPr>
        </p:nvSpPr>
        <p:spPr>
          <a:xfrm>
            <a:off x="8331500" y="3539951"/>
            <a:ext cx="2907200" cy="11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87" name="Google Shape;87;p19"/>
          <p:cNvSpPr txBox="1">
            <a:spLocks noGrp="1"/>
          </p:cNvSpPr>
          <p:nvPr>
            <p:ph type="subTitle" idx="5"/>
          </p:nvPr>
        </p:nvSpPr>
        <p:spPr>
          <a:xfrm>
            <a:off x="4642384" y="2961184"/>
            <a:ext cx="2907200" cy="64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88" name="Google Shape;88;p19"/>
          <p:cNvSpPr txBox="1">
            <a:spLocks noGrp="1"/>
          </p:cNvSpPr>
          <p:nvPr>
            <p:ph type="subTitle" idx="6"/>
          </p:nvPr>
        </p:nvSpPr>
        <p:spPr>
          <a:xfrm>
            <a:off x="8331500" y="2961184"/>
            <a:ext cx="2907200" cy="64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cxnSp>
        <p:nvCxnSpPr>
          <p:cNvPr id="89" name="Google Shape;89;p19"/>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1182183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2" name="Google Shape;92;p20"/>
          <p:cNvSpPr txBox="1">
            <a:spLocks noGrp="1"/>
          </p:cNvSpPr>
          <p:nvPr>
            <p:ph type="subTitle" idx="1"/>
          </p:nvPr>
        </p:nvSpPr>
        <p:spPr>
          <a:xfrm>
            <a:off x="2034648" y="1652132"/>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93" name="Google Shape;93;p20"/>
          <p:cNvSpPr txBox="1">
            <a:spLocks noGrp="1"/>
          </p:cNvSpPr>
          <p:nvPr>
            <p:ph type="subTitle" idx="2"/>
          </p:nvPr>
        </p:nvSpPr>
        <p:spPr>
          <a:xfrm>
            <a:off x="2034651" y="2303388"/>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4" name="Google Shape;94;p20"/>
          <p:cNvSpPr txBox="1">
            <a:spLocks noGrp="1"/>
          </p:cNvSpPr>
          <p:nvPr>
            <p:ph type="subTitle" idx="3"/>
          </p:nvPr>
        </p:nvSpPr>
        <p:spPr>
          <a:xfrm>
            <a:off x="7282519" y="2303388"/>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5" name="Google Shape;95;p20"/>
          <p:cNvSpPr txBox="1">
            <a:spLocks noGrp="1"/>
          </p:cNvSpPr>
          <p:nvPr>
            <p:ph type="subTitle" idx="4"/>
          </p:nvPr>
        </p:nvSpPr>
        <p:spPr>
          <a:xfrm>
            <a:off x="2034651" y="4479155"/>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6" name="Google Shape;96;p20"/>
          <p:cNvSpPr txBox="1">
            <a:spLocks noGrp="1"/>
          </p:cNvSpPr>
          <p:nvPr>
            <p:ph type="subTitle" idx="5"/>
          </p:nvPr>
        </p:nvSpPr>
        <p:spPr>
          <a:xfrm>
            <a:off x="7282519" y="4479155"/>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7" name="Google Shape;97;p20"/>
          <p:cNvSpPr txBox="1">
            <a:spLocks noGrp="1"/>
          </p:cNvSpPr>
          <p:nvPr>
            <p:ph type="subTitle" idx="6"/>
          </p:nvPr>
        </p:nvSpPr>
        <p:spPr>
          <a:xfrm>
            <a:off x="2034648" y="3827899"/>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98" name="Google Shape;98;p20"/>
          <p:cNvSpPr txBox="1">
            <a:spLocks noGrp="1"/>
          </p:cNvSpPr>
          <p:nvPr>
            <p:ph type="subTitle" idx="7"/>
          </p:nvPr>
        </p:nvSpPr>
        <p:spPr>
          <a:xfrm>
            <a:off x="7282515" y="1652132"/>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99" name="Google Shape;99;p20"/>
          <p:cNvSpPr txBox="1">
            <a:spLocks noGrp="1"/>
          </p:cNvSpPr>
          <p:nvPr>
            <p:ph type="subTitle" idx="8"/>
          </p:nvPr>
        </p:nvSpPr>
        <p:spPr>
          <a:xfrm>
            <a:off x="7282515" y="3827899"/>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cxnSp>
        <p:nvCxnSpPr>
          <p:cNvPr id="100" name="Google Shape;100;p20"/>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88591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57200" y="3136800"/>
            <a:ext cx="4819600" cy="13500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6000"/>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14" name="Google Shape;14;p3"/>
          <p:cNvSpPr txBox="1">
            <a:spLocks noGrp="1"/>
          </p:cNvSpPr>
          <p:nvPr>
            <p:ph type="title" idx="2" hasCustomPrompt="1"/>
          </p:nvPr>
        </p:nvSpPr>
        <p:spPr>
          <a:xfrm>
            <a:off x="1058800" y="1789133"/>
            <a:ext cx="1961600" cy="1250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cxnSp>
        <p:nvCxnSpPr>
          <p:cNvPr id="15" name="Google Shape;15;p3"/>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06561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3" name="Google Shape;103;p21"/>
          <p:cNvSpPr txBox="1">
            <a:spLocks noGrp="1"/>
          </p:cNvSpPr>
          <p:nvPr>
            <p:ph type="subTitle" idx="1"/>
          </p:nvPr>
        </p:nvSpPr>
        <p:spPr>
          <a:xfrm>
            <a:off x="953477" y="3072933"/>
            <a:ext cx="32788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4" name="Google Shape;104;p21"/>
          <p:cNvSpPr txBox="1">
            <a:spLocks noGrp="1"/>
          </p:cNvSpPr>
          <p:nvPr>
            <p:ph type="subTitle" idx="2"/>
          </p:nvPr>
        </p:nvSpPr>
        <p:spPr>
          <a:xfrm>
            <a:off x="4456600" y="3072933"/>
            <a:ext cx="32788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5" name="Google Shape;105;p21"/>
          <p:cNvSpPr txBox="1">
            <a:spLocks noGrp="1"/>
          </p:cNvSpPr>
          <p:nvPr>
            <p:ph type="subTitle" idx="3"/>
          </p:nvPr>
        </p:nvSpPr>
        <p:spPr>
          <a:xfrm>
            <a:off x="7952800" y="3072932"/>
            <a:ext cx="32720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6" name="Google Shape;106;p21"/>
          <p:cNvSpPr txBox="1">
            <a:spLocks noGrp="1"/>
          </p:cNvSpPr>
          <p:nvPr>
            <p:ph type="subTitle" idx="4"/>
          </p:nvPr>
        </p:nvSpPr>
        <p:spPr>
          <a:xfrm>
            <a:off x="953477" y="5376672"/>
            <a:ext cx="32788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7" name="Google Shape;107;p21"/>
          <p:cNvSpPr txBox="1">
            <a:spLocks noGrp="1"/>
          </p:cNvSpPr>
          <p:nvPr>
            <p:ph type="subTitle" idx="5"/>
          </p:nvPr>
        </p:nvSpPr>
        <p:spPr>
          <a:xfrm>
            <a:off x="4456600" y="5376672"/>
            <a:ext cx="32788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8" name="Google Shape;108;p21"/>
          <p:cNvSpPr txBox="1">
            <a:spLocks noGrp="1"/>
          </p:cNvSpPr>
          <p:nvPr>
            <p:ph type="subTitle" idx="6"/>
          </p:nvPr>
        </p:nvSpPr>
        <p:spPr>
          <a:xfrm>
            <a:off x="7952800" y="5376672"/>
            <a:ext cx="3272000" cy="66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9" name="Google Shape;109;p21"/>
          <p:cNvSpPr txBox="1">
            <a:spLocks noGrp="1"/>
          </p:cNvSpPr>
          <p:nvPr>
            <p:ph type="subTitle" idx="7"/>
          </p:nvPr>
        </p:nvSpPr>
        <p:spPr>
          <a:xfrm>
            <a:off x="953477" y="2416903"/>
            <a:ext cx="3278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10" name="Google Shape;110;p21"/>
          <p:cNvSpPr txBox="1">
            <a:spLocks noGrp="1"/>
          </p:cNvSpPr>
          <p:nvPr>
            <p:ph type="subTitle" idx="8"/>
          </p:nvPr>
        </p:nvSpPr>
        <p:spPr>
          <a:xfrm>
            <a:off x="4456600" y="2416903"/>
            <a:ext cx="3278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11" name="Google Shape;111;p21"/>
          <p:cNvSpPr txBox="1">
            <a:spLocks noGrp="1"/>
          </p:cNvSpPr>
          <p:nvPr>
            <p:ph type="subTitle" idx="9"/>
          </p:nvPr>
        </p:nvSpPr>
        <p:spPr>
          <a:xfrm>
            <a:off x="7952800" y="2416900"/>
            <a:ext cx="32720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12" name="Google Shape;112;p21"/>
          <p:cNvSpPr txBox="1">
            <a:spLocks noGrp="1"/>
          </p:cNvSpPr>
          <p:nvPr>
            <p:ph type="subTitle" idx="13"/>
          </p:nvPr>
        </p:nvSpPr>
        <p:spPr>
          <a:xfrm>
            <a:off x="953477" y="4714621"/>
            <a:ext cx="3278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13" name="Google Shape;113;p21"/>
          <p:cNvSpPr txBox="1">
            <a:spLocks noGrp="1"/>
          </p:cNvSpPr>
          <p:nvPr>
            <p:ph type="subTitle" idx="14"/>
          </p:nvPr>
        </p:nvSpPr>
        <p:spPr>
          <a:xfrm>
            <a:off x="4456600" y="4714621"/>
            <a:ext cx="3278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14" name="Google Shape;114;p21"/>
          <p:cNvSpPr txBox="1">
            <a:spLocks noGrp="1"/>
          </p:cNvSpPr>
          <p:nvPr>
            <p:ph type="subTitle" idx="15"/>
          </p:nvPr>
        </p:nvSpPr>
        <p:spPr>
          <a:xfrm>
            <a:off x="7952800" y="4714621"/>
            <a:ext cx="3278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cxnSp>
        <p:nvCxnSpPr>
          <p:cNvPr id="115" name="Google Shape;115;p21"/>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1674826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6"/>
        <p:cNvGrpSpPr/>
        <p:nvPr/>
      </p:nvGrpSpPr>
      <p:grpSpPr>
        <a:xfrm>
          <a:off x="0" y="0"/>
          <a:ext cx="0" cy="0"/>
          <a:chOff x="0" y="0"/>
          <a:chExt cx="0" cy="0"/>
        </a:xfrm>
      </p:grpSpPr>
      <p:sp>
        <p:nvSpPr>
          <p:cNvPr id="117" name="Google Shape;117;p22"/>
          <p:cNvSpPr txBox="1">
            <a:spLocks noGrp="1"/>
          </p:cNvSpPr>
          <p:nvPr>
            <p:ph type="title" hasCustomPrompt="1"/>
          </p:nvPr>
        </p:nvSpPr>
        <p:spPr>
          <a:xfrm>
            <a:off x="953467" y="713333"/>
            <a:ext cx="4773600" cy="938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8" name="Google Shape;118;p22"/>
          <p:cNvSpPr txBox="1">
            <a:spLocks noGrp="1"/>
          </p:cNvSpPr>
          <p:nvPr>
            <p:ph type="subTitle" idx="1"/>
          </p:nvPr>
        </p:nvSpPr>
        <p:spPr>
          <a:xfrm>
            <a:off x="953467" y="1652267"/>
            <a:ext cx="4773600" cy="6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9" name="Google Shape;119;p22"/>
          <p:cNvSpPr txBox="1">
            <a:spLocks noGrp="1"/>
          </p:cNvSpPr>
          <p:nvPr>
            <p:ph type="title" idx="2" hasCustomPrompt="1"/>
          </p:nvPr>
        </p:nvSpPr>
        <p:spPr>
          <a:xfrm>
            <a:off x="953467" y="2571733"/>
            <a:ext cx="4773600" cy="938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0" name="Google Shape;120;p22"/>
          <p:cNvSpPr txBox="1">
            <a:spLocks noGrp="1"/>
          </p:cNvSpPr>
          <p:nvPr>
            <p:ph type="subTitle" idx="3"/>
          </p:nvPr>
        </p:nvSpPr>
        <p:spPr>
          <a:xfrm>
            <a:off x="953467" y="3510667"/>
            <a:ext cx="4773600" cy="6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1" name="Google Shape;121;p22"/>
          <p:cNvSpPr txBox="1">
            <a:spLocks noGrp="1"/>
          </p:cNvSpPr>
          <p:nvPr>
            <p:ph type="title" idx="4" hasCustomPrompt="1"/>
          </p:nvPr>
        </p:nvSpPr>
        <p:spPr>
          <a:xfrm>
            <a:off x="953467" y="4430133"/>
            <a:ext cx="4773600" cy="938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2" name="Google Shape;122;p22"/>
          <p:cNvSpPr txBox="1">
            <a:spLocks noGrp="1"/>
          </p:cNvSpPr>
          <p:nvPr>
            <p:ph type="subTitle" idx="5"/>
          </p:nvPr>
        </p:nvSpPr>
        <p:spPr>
          <a:xfrm>
            <a:off x="953467" y="5369067"/>
            <a:ext cx="4773600" cy="67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cxnSp>
        <p:nvCxnSpPr>
          <p:cNvPr id="123" name="Google Shape;123;p22"/>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845643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4"/>
        <p:cNvGrpSpPr/>
        <p:nvPr/>
      </p:nvGrpSpPr>
      <p:grpSpPr>
        <a:xfrm>
          <a:off x="0" y="0"/>
          <a:ext cx="0" cy="0"/>
          <a:chOff x="0" y="0"/>
          <a:chExt cx="0" cy="0"/>
        </a:xfrm>
      </p:grpSpPr>
      <p:sp>
        <p:nvSpPr>
          <p:cNvPr id="125" name="Google Shape;125;p23"/>
          <p:cNvSpPr txBox="1">
            <a:spLocks noGrp="1"/>
          </p:cNvSpPr>
          <p:nvPr>
            <p:ph type="ctrTitle"/>
          </p:nvPr>
        </p:nvSpPr>
        <p:spPr>
          <a:xfrm>
            <a:off x="953467" y="639167"/>
            <a:ext cx="5296400" cy="1214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26" name="Google Shape;126;p23"/>
          <p:cNvSpPr txBox="1">
            <a:spLocks noGrp="1"/>
          </p:cNvSpPr>
          <p:nvPr>
            <p:ph type="subTitle" idx="1"/>
          </p:nvPr>
        </p:nvSpPr>
        <p:spPr>
          <a:xfrm>
            <a:off x="953600" y="1836435"/>
            <a:ext cx="5296400" cy="11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cxnSp>
        <p:nvCxnSpPr>
          <p:cNvPr id="127" name="Google Shape;127;p23"/>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
        <p:nvSpPr>
          <p:cNvPr id="128" name="Google Shape;128;p23"/>
          <p:cNvSpPr txBox="1"/>
          <p:nvPr/>
        </p:nvSpPr>
        <p:spPr>
          <a:xfrm>
            <a:off x="953557" y="4749392"/>
            <a:ext cx="5296400" cy="6220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a:solidFill>
                  <a:schemeClr val="dk1"/>
                </a:solidFill>
                <a:latin typeface="Questrial"/>
                <a:ea typeface="Questrial"/>
                <a:cs typeface="Questrial"/>
                <a:sym typeface="Questrial"/>
              </a:rPr>
              <a:t>CREDITS: This presentation template was created by </a:t>
            </a:r>
            <a:r>
              <a:rPr lang="en" sz="1333" b="1" u="sng">
                <a:solidFill>
                  <a:schemeClr val="dk1"/>
                </a:solid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sz="1333" u="sng">
                <a:solidFill>
                  <a:schemeClr val="dk1"/>
                </a:solidFill>
                <a:latin typeface="Questrial"/>
                <a:ea typeface="Questrial"/>
                <a:cs typeface="Questrial"/>
                <a:sym typeface="Questrial"/>
              </a:rPr>
              <a:t>,</a:t>
            </a:r>
            <a:r>
              <a:rPr lang="en" sz="1333">
                <a:solidFill>
                  <a:schemeClr val="dk1"/>
                </a:solidFill>
                <a:latin typeface="Questrial"/>
                <a:ea typeface="Questrial"/>
                <a:cs typeface="Questrial"/>
                <a:sym typeface="Questrial"/>
              </a:rPr>
              <a:t> and includes icons by </a:t>
            </a:r>
            <a:r>
              <a:rPr lang="en" sz="1333" b="1" u="sng">
                <a:solidFill>
                  <a:schemeClr val="dk1"/>
                </a:solid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1333" u="sng">
                <a:solidFill>
                  <a:schemeClr val="dk1"/>
                </a:solidFill>
                <a:latin typeface="Questrial"/>
                <a:ea typeface="Questrial"/>
                <a:cs typeface="Questrial"/>
                <a:sym typeface="Questrial"/>
              </a:rPr>
              <a:t>,</a:t>
            </a:r>
            <a:r>
              <a:rPr lang="en" sz="1333">
                <a:solidFill>
                  <a:schemeClr val="dk1"/>
                </a:solidFill>
                <a:latin typeface="Questrial"/>
                <a:ea typeface="Questrial"/>
                <a:cs typeface="Questrial"/>
                <a:sym typeface="Questrial"/>
              </a:rPr>
              <a:t> and infographics &amp; images by </a:t>
            </a:r>
            <a:r>
              <a:rPr lang="en" sz="1333" b="1" u="sng">
                <a:solidFill>
                  <a:schemeClr val="dk1"/>
                </a:solid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sz="1333" b="1" u="sng">
              <a:solidFill>
                <a:schemeClr val="dk1"/>
              </a:solidFill>
              <a:latin typeface="Questrial"/>
              <a:ea typeface="Questrial"/>
              <a:cs typeface="Questrial"/>
              <a:sym typeface="Questrial"/>
            </a:endParaRPr>
          </a:p>
        </p:txBody>
      </p:sp>
    </p:spTree>
    <p:extLst>
      <p:ext uri="{BB962C8B-B14F-4D97-AF65-F5344CB8AC3E}">
        <p14:creationId xmlns:p14="http://schemas.microsoft.com/office/powerpoint/2010/main" val="3591248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9"/>
        <p:cNvGrpSpPr/>
        <p:nvPr/>
      </p:nvGrpSpPr>
      <p:grpSpPr>
        <a:xfrm>
          <a:off x="0" y="0"/>
          <a:ext cx="0" cy="0"/>
          <a:chOff x="0" y="0"/>
          <a:chExt cx="0" cy="0"/>
        </a:xfrm>
      </p:grpSpPr>
      <p:cxnSp>
        <p:nvCxnSpPr>
          <p:cNvPr id="130" name="Google Shape;130;p24"/>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229907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1"/>
        <p:cNvGrpSpPr/>
        <p:nvPr/>
      </p:nvGrpSpPr>
      <p:grpSpPr>
        <a:xfrm>
          <a:off x="0" y="0"/>
          <a:ext cx="0" cy="0"/>
          <a:chOff x="0" y="0"/>
          <a:chExt cx="0" cy="0"/>
        </a:xfrm>
      </p:grpSpPr>
      <p:cxnSp>
        <p:nvCxnSpPr>
          <p:cNvPr id="132" name="Google Shape;132;p25"/>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952139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64AF3-8368-4ABD-8A68-723221F485B5}"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5E62DC-FA7A-48C4-88A2-0E3B533AB340}" type="slidenum">
              <a:rPr lang="en-US" smtClean="0"/>
              <a:t>‹#›</a:t>
            </a:fld>
            <a:endParaRPr lang="en-US"/>
          </a:p>
        </p:txBody>
      </p:sp>
    </p:spTree>
    <p:extLst>
      <p:ext uri="{BB962C8B-B14F-4D97-AF65-F5344CB8AC3E}">
        <p14:creationId xmlns:p14="http://schemas.microsoft.com/office/powerpoint/2010/main" val="3673485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901378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706607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767" y="890433"/>
            <a:ext cx="5375200" cy="3210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3467" y="4289567"/>
            <a:ext cx="2954800" cy="86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atin typeface="Questrial"/>
                <a:ea typeface="Questrial"/>
                <a:cs typeface="Questrial"/>
                <a:sym typeface="Questria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8838246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988567" y="2141733"/>
            <a:ext cx="6214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0" name="Google Shape;40;p9"/>
          <p:cNvSpPr txBox="1">
            <a:spLocks noGrp="1"/>
          </p:cNvSpPr>
          <p:nvPr>
            <p:ph type="subTitle" idx="1"/>
          </p:nvPr>
        </p:nvSpPr>
        <p:spPr>
          <a:xfrm>
            <a:off x="2988633" y="3309067"/>
            <a:ext cx="6214800" cy="14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067417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18" name="Google Shape;18;p4"/>
          <p:cNvSpPr txBox="1">
            <a:spLocks noGrp="1"/>
          </p:cNvSpPr>
          <p:nvPr>
            <p:ph type="body" idx="1"/>
          </p:nvPr>
        </p:nvSpPr>
        <p:spPr>
          <a:xfrm>
            <a:off x="960000" y="1536633"/>
            <a:ext cx="10272000" cy="125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141414"/>
              </a:buClr>
              <a:buSzPts val="1400"/>
              <a:buChar char="●"/>
              <a:defRPr/>
            </a:lvl1pPr>
            <a:lvl2pPr marL="1219170" lvl="1" indent="-423323" rtl="0">
              <a:lnSpc>
                <a:spcPct val="100000"/>
              </a:lnSpc>
              <a:spcBef>
                <a:spcPts val="0"/>
              </a:spcBef>
              <a:spcAft>
                <a:spcPts val="0"/>
              </a:spcAft>
              <a:buClr>
                <a:srgbClr val="141414"/>
              </a:buClr>
              <a:buSzPts val="1400"/>
              <a:buFont typeface="Urbanist Medium"/>
              <a:buChar char="○"/>
              <a:defRPr/>
            </a:lvl2pPr>
            <a:lvl3pPr marL="1828754" lvl="2" indent="-423323" rtl="0">
              <a:lnSpc>
                <a:spcPct val="100000"/>
              </a:lnSpc>
              <a:spcBef>
                <a:spcPts val="0"/>
              </a:spcBef>
              <a:spcAft>
                <a:spcPts val="0"/>
              </a:spcAft>
              <a:buClr>
                <a:srgbClr val="141414"/>
              </a:buClr>
              <a:buSzPts val="1400"/>
              <a:buFont typeface="Urbanist Medium"/>
              <a:buChar char="■"/>
              <a:defRPr/>
            </a:lvl3pPr>
            <a:lvl4pPr marL="2438339" lvl="3" indent="-423323" rtl="0">
              <a:lnSpc>
                <a:spcPct val="100000"/>
              </a:lnSpc>
              <a:spcBef>
                <a:spcPts val="0"/>
              </a:spcBef>
              <a:spcAft>
                <a:spcPts val="0"/>
              </a:spcAft>
              <a:buClr>
                <a:srgbClr val="141414"/>
              </a:buClr>
              <a:buSzPts val="1400"/>
              <a:buFont typeface="Urbanist Medium"/>
              <a:buChar char="●"/>
              <a:defRPr/>
            </a:lvl4pPr>
            <a:lvl5pPr marL="3047924" lvl="4" indent="-423323" rtl="0">
              <a:lnSpc>
                <a:spcPct val="100000"/>
              </a:lnSpc>
              <a:spcBef>
                <a:spcPts val="0"/>
              </a:spcBef>
              <a:spcAft>
                <a:spcPts val="0"/>
              </a:spcAft>
              <a:buClr>
                <a:srgbClr val="141414"/>
              </a:buClr>
              <a:buSzPts val="1400"/>
              <a:buFont typeface="Urbanist Medium"/>
              <a:buChar char="○"/>
              <a:defRPr/>
            </a:lvl5pPr>
            <a:lvl6pPr marL="3657509" lvl="5" indent="-423323" rtl="0">
              <a:lnSpc>
                <a:spcPct val="100000"/>
              </a:lnSpc>
              <a:spcBef>
                <a:spcPts val="0"/>
              </a:spcBef>
              <a:spcAft>
                <a:spcPts val="0"/>
              </a:spcAft>
              <a:buClr>
                <a:srgbClr val="141414"/>
              </a:buClr>
              <a:buSzPts val="1400"/>
              <a:buFont typeface="Urbanist Medium"/>
              <a:buChar char="■"/>
              <a:defRPr/>
            </a:lvl6pPr>
            <a:lvl7pPr marL="4267093" lvl="6" indent="-423323" rtl="0">
              <a:lnSpc>
                <a:spcPct val="100000"/>
              </a:lnSpc>
              <a:spcBef>
                <a:spcPts val="0"/>
              </a:spcBef>
              <a:spcAft>
                <a:spcPts val="0"/>
              </a:spcAft>
              <a:buClr>
                <a:srgbClr val="141414"/>
              </a:buClr>
              <a:buSzPts val="1400"/>
              <a:buFont typeface="Urbanist Medium"/>
              <a:buChar char="●"/>
              <a:defRPr/>
            </a:lvl7pPr>
            <a:lvl8pPr marL="4876678" lvl="7" indent="-423323" rtl="0">
              <a:lnSpc>
                <a:spcPct val="100000"/>
              </a:lnSpc>
              <a:spcBef>
                <a:spcPts val="0"/>
              </a:spcBef>
              <a:spcAft>
                <a:spcPts val="0"/>
              </a:spcAft>
              <a:buClr>
                <a:srgbClr val="141414"/>
              </a:buClr>
              <a:buSzPts val="1400"/>
              <a:buFont typeface="Urbanist Medium"/>
              <a:buChar char="○"/>
              <a:defRPr/>
            </a:lvl8pPr>
            <a:lvl9pPr marL="5486263" lvl="8" indent="-423323" rtl="0">
              <a:lnSpc>
                <a:spcPct val="100000"/>
              </a:lnSpc>
              <a:spcBef>
                <a:spcPts val="0"/>
              </a:spcBef>
              <a:spcAft>
                <a:spcPts val="0"/>
              </a:spcAft>
              <a:buClr>
                <a:srgbClr val="141414"/>
              </a:buClr>
              <a:buSzPts val="1400"/>
              <a:buFont typeface="Urbanist Medium"/>
              <a:buChar char="■"/>
              <a:defRPr/>
            </a:lvl9pPr>
          </a:lstStyle>
          <a:p>
            <a:pPr lvl="0"/>
            <a:r>
              <a:rPr lang="en-US"/>
              <a:t>Click to edit Master text styles</a:t>
            </a:r>
          </a:p>
        </p:txBody>
      </p:sp>
      <p:cxnSp>
        <p:nvCxnSpPr>
          <p:cNvPr id="19" name="Google Shape;19;p4"/>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459417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960000" y="2932233"/>
            <a:ext cx="3876800" cy="678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2" name="Google Shape;22;p5"/>
          <p:cNvSpPr txBox="1">
            <a:spLocks noGrp="1"/>
          </p:cNvSpPr>
          <p:nvPr>
            <p:ph type="subTitle" idx="2"/>
          </p:nvPr>
        </p:nvSpPr>
        <p:spPr>
          <a:xfrm>
            <a:off x="6594200" y="2932233"/>
            <a:ext cx="3876800" cy="6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3" name="Google Shape;23;p5"/>
          <p:cNvSpPr txBox="1">
            <a:spLocks noGrp="1"/>
          </p:cNvSpPr>
          <p:nvPr>
            <p:ph type="subTitle" idx="3"/>
          </p:nvPr>
        </p:nvSpPr>
        <p:spPr>
          <a:xfrm>
            <a:off x="9600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 name="Google Shape;24;p5"/>
          <p:cNvSpPr txBox="1">
            <a:spLocks noGrp="1"/>
          </p:cNvSpPr>
          <p:nvPr>
            <p:ph type="subTitle" idx="4"/>
          </p:nvPr>
        </p:nvSpPr>
        <p:spPr>
          <a:xfrm>
            <a:off x="65942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 name="Google Shape;2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154588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3"/>
        <p:cNvGrpSpPr/>
        <p:nvPr/>
      </p:nvGrpSpPr>
      <p:grpSpPr>
        <a:xfrm>
          <a:off x="0" y="0"/>
          <a:ext cx="0" cy="0"/>
          <a:chOff x="0" y="0"/>
          <a:chExt cx="0" cy="0"/>
        </a:xfrm>
      </p:grpSpPr>
      <p:sp>
        <p:nvSpPr>
          <p:cNvPr id="74" name="Google Shape;74;p17"/>
          <p:cNvSpPr txBox="1">
            <a:spLocks noGrp="1"/>
          </p:cNvSpPr>
          <p:nvPr>
            <p:ph type="subTitle" idx="1"/>
          </p:nvPr>
        </p:nvSpPr>
        <p:spPr>
          <a:xfrm>
            <a:off x="953467" y="3012467"/>
            <a:ext cx="4776000" cy="30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75" name="Google Shape;75;p17"/>
          <p:cNvSpPr txBox="1">
            <a:spLocks noGrp="1"/>
          </p:cNvSpPr>
          <p:nvPr>
            <p:ph type="title"/>
          </p:nvPr>
        </p:nvSpPr>
        <p:spPr>
          <a:xfrm>
            <a:off x="953475" y="758420"/>
            <a:ext cx="4776000" cy="15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140028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64AF3-8368-4ABD-8A68-723221F485B5}"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5E62DC-FA7A-48C4-88A2-0E3B533AB340}" type="slidenum">
              <a:rPr lang="en-US" smtClean="0"/>
              <a:t>‹#›</a:t>
            </a:fld>
            <a:endParaRPr lang="en-US"/>
          </a:p>
        </p:txBody>
      </p:sp>
    </p:spTree>
    <p:extLst>
      <p:ext uri="{BB962C8B-B14F-4D97-AF65-F5344CB8AC3E}">
        <p14:creationId xmlns:p14="http://schemas.microsoft.com/office/powerpoint/2010/main" val="1470483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79" name="Google Shape;79;p18"/>
          <p:cNvSpPr txBox="1">
            <a:spLocks noGrp="1"/>
          </p:cNvSpPr>
          <p:nvPr>
            <p:ph type="body" idx="1"/>
          </p:nvPr>
        </p:nvSpPr>
        <p:spPr>
          <a:xfrm>
            <a:off x="960000" y="1536633"/>
            <a:ext cx="10272000" cy="3121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141414"/>
              </a:buClr>
              <a:buSzPts val="1400"/>
              <a:buChar char="●"/>
              <a:defRPr/>
            </a:lvl1pPr>
            <a:lvl2pPr marL="1219170" lvl="1" indent="-423323" rtl="0">
              <a:lnSpc>
                <a:spcPct val="100000"/>
              </a:lnSpc>
              <a:spcBef>
                <a:spcPts val="0"/>
              </a:spcBef>
              <a:spcAft>
                <a:spcPts val="0"/>
              </a:spcAft>
              <a:buClr>
                <a:srgbClr val="141414"/>
              </a:buClr>
              <a:buSzPts val="1400"/>
              <a:buFont typeface="Urbanist Medium"/>
              <a:buChar char="○"/>
              <a:defRPr/>
            </a:lvl2pPr>
            <a:lvl3pPr marL="1828754" lvl="2" indent="-423323" rtl="0">
              <a:lnSpc>
                <a:spcPct val="100000"/>
              </a:lnSpc>
              <a:spcBef>
                <a:spcPts val="0"/>
              </a:spcBef>
              <a:spcAft>
                <a:spcPts val="0"/>
              </a:spcAft>
              <a:buClr>
                <a:srgbClr val="141414"/>
              </a:buClr>
              <a:buSzPts val="1400"/>
              <a:buFont typeface="Urbanist Medium"/>
              <a:buChar char="■"/>
              <a:defRPr/>
            </a:lvl3pPr>
            <a:lvl4pPr marL="2438339" lvl="3" indent="-423323" rtl="0">
              <a:lnSpc>
                <a:spcPct val="100000"/>
              </a:lnSpc>
              <a:spcBef>
                <a:spcPts val="0"/>
              </a:spcBef>
              <a:spcAft>
                <a:spcPts val="0"/>
              </a:spcAft>
              <a:buClr>
                <a:srgbClr val="141414"/>
              </a:buClr>
              <a:buSzPts val="1400"/>
              <a:buFont typeface="Urbanist Medium"/>
              <a:buChar char="●"/>
              <a:defRPr/>
            </a:lvl4pPr>
            <a:lvl5pPr marL="3047924" lvl="4" indent="-423323" rtl="0">
              <a:lnSpc>
                <a:spcPct val="100000"/>
              </a:lnSpc>
              <a:spcBef>
                <a:spcPts val="0"/>
              </a:spcBef>
              <a:spcAft>
                <a:spcPts val="0"/>
              </a:spcAft>
              <a:buClr>
                <a:srgbClr val="141414"/>
              </a:buClr>
              <a:buSzPts val="1400"/>
              <a:buFont typeface="Urbanist Medium"/>
              <a:buChar char="○"/>
              <a:defRPr/>
            </a:lvl5pPr>
            <a:lvl6pPr marL="3657509" lvl="5" indent="-423323" rtl="0">
              <a:lnSpc>
                <a:spcPct val="100000"/>
              </a:lnSpc>
              <a:spcBef>
                <a:spcPts val="0"/>
              </a:spcBef>
              <a:spcAft>
                <a:spcPts val="0"/>
              </a:spcAft>
              <a:buClr>
                <a:srgbClr val="141414"/>
              </a:buClr>
              <a:buSzPts val="1400"/>
              <a:buFont typeface="Urbanist Medium"/>
              <a:buChar char="■"/>
              <a:defRPr/>
            </a:lvl6pPr>
            <a:lvl7pPr marL="4267093" lvl="6" indent="-423323" rtl="0">
              <a:lnSpc>
                <a:spcPct val="100000"/>
              </a:lnSpc>
              <a:spcBef>
                <a:spcPts val="0"/>
              </a:spcBef>
              <a:spcAft>
                <a:spcPts val="0"/>
              </a:spcAft>
              <a:buClr>
                <a:srgbClr val="141414"/>
              </a:buClr>
              <a:buSzPts val="1400"/>
              <a:buFont typeface="Urbanist Medium"/>
              <a:buChar char="●"/>
              <a:defRPr/>
            </a:lvl7pPr>
            <a:lvl8pPr marL="4876678" lvl="7" indent="-423323" rtl="0">
              <a:lnSpc>
                <a:spcPct val="100000"/>
              </a:lnSpc>
              <a:spcBef>
                <a:spcPts val="0"/>
              </a:spcBef>
              <a:spcAft>
                <a:spcPts val="0"/>
              </a:spcAft>
              <a:buClr>
                <a:srgbClr val="141414"/>
              </a:buClr>
              <a:buSzPts val="1400"/>
              <a:buFont typeface="Urbanist Medium"/>
              <a:buChar char="○"/>
              <a:defRPr/>
            </a:lvl8pPr>
            <a:lvl9pPr marL="5486263" lvl="8" indent="-423323" rtl="0">
              <a:lnSpc>
                <a:spcPct val="100000"/>
              </a:lnSpc>
              <a:spcBef>
                <a:spcPts val="0"/>
              </a:spcBef>
              <a:spcAft>
                <a:spcPts val="0"/>
              </a:spcAft>
              <a:buClr>
                <a:srgbClr val="141414"/>
              </a:buClr>
              <a:buSzPts val="1400"/>
              <a:buFont typeface="Urbanist Medium"/>
              <a:buChar char="■"/>
              <a:defRPr/>
            </a:lvl9pPr>
          </a:lstStyle>
          <a:p>
            <a:pPr lvl="0"/>
            <a:r>
              <a:rPr lang="en-US"/>
              <a:t>Click to edit Master text styles</a:t>
            </a:r>
          </a:p>
        </p:txBody>
      </p:sp>
    </p:spTree>
    <p:extLst>
      <p:ext uri="{BB962C8B-B14F-4D97-AF65-F5344CB8AC3E}">
        <p14:creationId xmlns:p14="http://schemas.microsoft.com/office/powerpoint/2010/main" val="292702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9D083-6E0C-4BEC-810B-7D250A2B71FC}" type="datetimeFigureOut">
              <a:rPr lang="es-MX" smtClean="0"/>
              <a:t>30/04/2024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224438583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64AF3-8368-4ABD-8A68-723221F485B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5E62DC-FA7A-48C4-88A2-0E3B533AB340}" type="slidenum">
              <a:rPr lang="en-US" smtClean="0"/>
              <a:t>‹#›</a:t>
            </a:fld>
            <a:endParaRPr lang="en-US"/>
          </a:p>
        </p:txBody>
      </p:sp>
    </p:spTree>
    <p:extLst>
      <p:ext uri="{BB962C8B-B14F-4D97-AF65-F5344CB8AC3E}">
        <p14:creationId xmlns:p14="http://schemas.microsoft.com/office/powerpoint/2010/main" val="1170284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9D083-6E0C-4BEC-810B-7D250A2B71FC}" type="datetimeFigureOut">
              <a:rPr lang="es-MX" smtClean="0"/>
              <a:t>30/04/2024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119396562"/>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9D083-6E0C-4BEC-810B-7D250A2B71FC}" type="datetimeFigureOut">
              <a:rPr lang="es-MX" smtClean="0"/>
              <a:t>30/04/2024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179034477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32391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9D083-6E0C-4BEC-810B-7D250A2B71FC}" type="datetimeFigureOut">
              <a:rPr lang="es-MX" smtClean="0"/>
              <a:t>30/04/2024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21010757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960000" y="2932233"/>
            <a:ext cx="3876800" cy="678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2" name="Google Shape;22;p5"/>
          <p:cNvSpPr txBox="1">
            <a:spLocks noGrp="1"/>
          </p:cNvSpPr>
          <p:nvPr>
            <p:ph type="subTitle" idx="2"/>
          </p:nvPr>
        </p:nvSpPr>
        <p:spPr>
          <a:xfrm>
            <a:off x="6594200" y="2932233"/>
            <a:ext cx="3876800" cy="6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3" name="Google Shape;23;p5"/>
          <p:cNvSpPr txBox="1">
            <a:spLocks noGrp="1"/>
          </p:cNvSpPr>
          <p:nvPr>
            <p:ph type="subTitle" idx="3"/>
          </p:nvPr>
        </p:nvSpPr>
        <p:spPr>
          <a:xfrm>
            <a:off x="9600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 name="Google Shape;24;p5"/>
          <p:cNvSpPr txBox="1">
            <a:spLocks noGrp="1"/>
          </p:cNvSpPr>
          <p:nvPr>
            <p:ph type="subTitle" idx="4"/>
          </p:nvPr>
        </p:nvSpPr>
        <p:spPr>
          <a:xfrm>
            <a:off x="65942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 name="Google Shape;2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26" name="Google Shape;26;p5"/>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746891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9D083-6E0C-4BEC-810B-7D250A2B71FC}" type="datetimeFigureOut">
              <a:rPr lang="es-MX" smtClean="0"/>
              <a:t>30/04/2024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222015761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9D083-6E0C-4BEC-810B-7D250A2B71FC}" type="datetimeFigureOut">
              <a:rPr lang="es-MX" smtClean="0"/>
              <a:t>30/04/2024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2497021627"/>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9D083-6E0C-4BEC-810B-7D250A2B71FC}" type="datetimeFigureOut">
              <a:rPr lang="es-MX" smtClean="0"/>
              <a:t>30/04/2024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318522835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9D083-6E0C-4BEC-810B-7D250A2B71FC}" type="datetimeFigureOut">
              <a:rPr lang="es-MX" smtClean="0"/>
              <a:t>30/04/2024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192802497"/>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9D083-6E0C-4BEC-810B-7D250A2B71FC}" type="datetimeFigureOut">
              <a:rPr lang="es-MX" smtClean="0"/>
              <a:t>30/04/2024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4BEEE2C-5D2D-4235-BA97-7A4BF56C26AB}" type="slidenum">
              <a:rPr lang="es-MX" smtClean="0"/>
              <a:t>‹#›</a:t>
            </a:fld>
            <a:endParaRPr lang="es-MX"/>
          </a:p>
        </p:txBody>
      </p:sp>
    </p:spTree>
    <p:extLst>
      <p:ext uri="{BB962C8B-B14F-4D97-AF65-F5344CB8AC3E}">
        <p14:creationId xmlns:p14="http://schemas.microsoft.com/office/powerpoint/2010/main" val="1342831436"/>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988567" y="2141733"/>
            <a:ext cx="6214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0" name="Google Shape;40;p9"/>
          <p:cNvSpPr txBox="1">
            <a:spLocks noGrp="1"/>
          </p:cNvSpPr>
          <p:nvPr>
            <p:ph type="subTitle" idx="1"/>
          </p:nvPr>
        </p:nvSpPr>
        <p:spPr>
          <a:xfrm>
            <a:off x="2988633" y="3309067"/>
            <a:ext cx="6214800" cy="14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750084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960000" y="2932233"/>
            <a:ext cx="3876800" cy="678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2" name="Google Shape;22;p5"/>
          <p:cNvSpPr txBox="1">
            <a:spLocks noGrp="1"/>
          </p:cNvSpPr>
          <p:nvPr>
            <p:ph type="subTitle" idx="2"/>
          </p:nvPr>
        </p:nvSpPr>
        <p:spPr>
          <a:xfrm>
            <a:off x="6594200" y="2932233"/>
            <a:ext cx="3876800" cy="6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800">
                <a:solidFill>
                  <a:schemeClr val="dk1"/>
                </a:solidFill>
                <a:latin typeface="Khand Medium"/>
                <a:ea typeface="Khand Medium"/>
                <a:cs typeface="Khand Medium"/>
                <a:sym typeface="Khand Medium"/>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23" name="Google Shape;23;p5"/>
          <p:cNvSpPr txBox="1">
            <a:spLocks noGrp="1"/>
          </p:cNvSpPr>
          <p:nvPr>
            <p:ph type="subTitle" idx="3"/>
          </p:nvPr>
        </p:nvSpPr>
        <p:spPr>
          <a:xfrm>
            <a:off x="9600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 name="Google Shape;24;p5"/>
          <p:cNvSpPr txBox="1">
            <a:spLocks noGrp="1"/>
          </p:cNvSpPr>
          <p:nvPr>
            <p:ph type="subTitle" idx="4"/>
          </p:nvPr>
        </p:nvSpPr>
        <p:spPr>
          <a:xfrm>
            <a:off x="6594200" y="3538333"/>
            <a:ext cx="3876800" cy="1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 name="Google Shape;2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828143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3"/>
        <p:cNvGrpSpPr/>
        <p:nvPr/>
      </p:nvGrpSpPr>
      <p:grpSpPr>
        <a:xfrm>
          <a:off x="0" y="0"/>
          <a:ext cx="0" cy="0"/>
          <a:chOff x="0" y="0"/>
          <a:chExt cx="0" cy="0"/>
        </a:xfrm>
      </p:grpSpPr>
      <p:sp>
        <p:nvSpPr>
          <p:cNvPr id="74" name="Google Shape;74;p17"/>
          <p:cNvSpPr txBox="1">
            <a:spLocks noGrp="1"/>
          </p:cNvSpPr>
          <p:nvPr>
            <p:ph type="subTitle" idx="1"/>
          </p:nvPr>
        </p:nvSpPr>
        <p:spPr>
          <a:xfrm>
            <a:off x="953467" y="3012467"/>
            <a:ext cx="4776000" cy="30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75" name="Google Shape;75;p17"/>
          <p:cNvSpPr txBox="1">
            <a:spLocks noGrp="1"/>
          </p:cNvSpPr>
          <p:nvPr>
            <p:ph type="title"/>
          </p:nvPr>
        </p:nvSpPr>
        <p:spPr>
          <a:xfrm>
            <a:off x="953475" y="758420"/>
            <a:ext cx="4776000" cy="15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00222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29" name="Google Shape;29;p6"/>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416388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960000" y="593367"/>
            <a:ext cx="43804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32" name="Google Shape;32;p7"/>
          <p:cNvSpPr txBox="1">
            <a:spLocks noGrp="1"/>
          </p:cNvSpPr>
          <p:nvPr>
            <p:ph type="body" idx="1"/>
          </p:nvPr>
        </p:nvSpPr>
        <p:spPr>
          <a:xfrm>
            <a:off x="960000" y="2830133"/>
            <a:ext cx="4380400" cy="1841600"/>
          </a:xfrm>
          <a:prstGeom prst="rect">
            <a:avLst/>
          </a:prstGeom>
        </p:spPr>
        <p:txBody>
          <a:bodyPr spcFirstLastPara="1" wrap="square" lIns="91425" tIns="91425" rIns="91425" bIns="91425" anchor="ctr"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33" name="Google Shape;33;p7"/>
          <p:cNvSpPr>
            <a:spLocks noGrp="1"/>
          </p:cNvSpPr>
          <p:nvPr>
            <p:ph type="pic" idx="2"/>
          </p:nvPr>
        </p:nvSpPr>
        <p:spPr>
          <a:xfrm>
            <a:off x="6323403" y="700883"/>
            <a:ext cx="4911200" cy="5424000"/>
          </a:xfrm>
          <a:prstGeom prst="rect">
            <a:avLst/>
          </a:prstGeom>
          <a:noFill/>
          <a:ln>
            <a:noFill/>
          </a:ln>
        </p:spPr>
      </p:sp>
      <p:cxnSp>
        <p:nvCxnSpPr>
          <p:cNvPr id="34" name="Google Shape;34;p7"/>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265693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cxnSp>
        <p:nvCxnSpPr>
          <p:cNvPr id="37" name="Google Shape;37;p8"/>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48884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2988567" y="2141733"/>
            <a:ext cx="6214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0" name="Google Shape;40;p9"/>
          <p:cNvSpPr txBox="1">
            <a:spLocks noGrp="1"/>
          </p:cNvSpPr>
          <p:nvPr>
            <p:ph type="subTitle" idx="1"/>
          </p:nvPr>
        </p:nvSpPr>
        <p:spPr>
          <a:xfrm>
            <a:off x="2988633" y="3309067"/>
            <a:ext cx="6214800" cy="14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cxnSp>
        <p:nvCxnSpPr>
          <p:cNvPr id="41" name="Google Shape;41;p9"/>
          <p:cNvCxnSpPr/>
          <p:nvPr/>
        </p:nvCxnSpPr>
        <p:spPr>
          <a:xfrm>
            <a:off x="957200" y="6137467"/>
            <a:ext cx="10277600" cy="0"/>
          </a:xfrm>
          <a:prstGeom prst="straightConnector1">
            <a:avLst/>
          </a:prstGeom>
          <a:noFill/>
          <a:ln w="19050"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612668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372400" y="5384367"/>
            <a:ext cx="7447200" cy="56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Tree>
    <p:extLst>
      <p:ext uri="{BB962C8B-B14F-4D97-AF65-F5344CB8AC3E}">
        <p14:creationId xmlns:p14="http://schemas.microsoft.com/office/powerpoint/2010/main" val="122523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1pPr>
            <a:lvl2pPr lvl="1"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2pPr>
            <a:lvl3pPr lvl="2"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3pPr>
            <a:lvl4pPr lvl="3"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4pPr>
            <a:lvl5pPr lvl="4"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5pPr>
            <a:lvl6pPr lvl="5"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6pPr>
            <a:lvl7pPr lvl="6"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7pPr>
            <a:lvl8pPr lvl="7"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8pPr>
            <a:lvl9pPr lvl="8" rtl="0">
              <a:spcBef>
                <a:spcPts val="0"/>
              </a:spcBef>
              <a:spcAft>
                <a:spcPts val="0"/>
              </a:spcAft>
              <a:buClr>
                <a:schemeClr val="dk1"/>
              </a:buClr>
              <a:buSzPts val="3500"/>
              <a:buFont typeface="Khand SemiBold"/>
              <a:buNone/>
              <a:defRPr sz="3500">
                <a:solidFill>
                  <a:schemeClr val="dk1"/>
                </a:solidFill>
                <a:latin typeface="Khand SemiBold"/>
                <a:ea typeface="Khand SemiBold"/>
                <a:cs typeface="Khand SemiBold"/>
                <a:sym typeface="Khand SemiBold"/>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1pPr>
            <a:lvl2pPr marL="914400" lvl="1"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2pPr>
            <a:lvl3pPr marL="1371600" lvl="2"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3pPr>
            <a:lvl4pPr marL="1828800" lvl="3"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4pPr>
            <a:lvl5pPr marL="2286000" lvl="4"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5pPr>
            <a:lvl6pPr marL="2743200" lvl="5"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6pPr>
            <a:lvl7pPr marL="3200400" lvl="6"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7pPr>
            <a:lvl8pPr marL="3657600" lvl="7"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8pPr>
            <a:lvl9pPr marL="4114800" lvl="8" indent="-30480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9pPr>
          </a:lstStyle>
          <a:p>
            <a:endParaRPr/>
          </a:p>
        </p:txBody>
      </p:sp>
    </p:spTree>
    <p:extLst>
      <p:ext uri="{BB962C8B-B14F-4D97-AF65-F5344CB8AC3E}">
        <p14:creationId xmlns:p14="http://schemas.microsoft.com/office/powerpoint/2010/main" val="2302040040"/>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07571807"/>
      </p:ext>
    </p:extLst>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4/30/2024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4645379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1.png"/><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package" Target="../embeddings/Microsoft_Excel_Worksheet.xlsx"/><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48.png"/><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5.emf"/></Relationships>
</file>

<file path=ppt/slides/_rels/slide1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7.png"/><Relationship Id="rId7" Type="http://schemas.openxmlformats.org/officeDocument/2006/relationships/package" Target="../embeddings/Microsoft_Excel_Worksheet3.xlsx"/><Relationship Id="rId2" Type="http://schemas.openxmlformats.org/officeDocument/2006/relationships/image" Target="../media/image46.png"/><Relationship Id="rId1" Type="http://schemas.openxmlformats.org/officeDocument/2006/relationships/slideLayout" Target="../slideLayouts/slideLayout35.xml"/><Relationship Id="rId6" Type="http://schemas.openxmlformats.org/officeDocument/2006/relationships/image" Target="../media/image49.emf"/><Relationship Id="rId5" Type="http://schemas.openxmlformats.org/officeDocument/2006/relationships/package" Target="../embeddings/Microsoft_Excel_Worksheet2.xlsx"/><Relationship Id="rId4" Type="http://schemas.openxmlformats.org/officeDocument/2006/relationships/image" Target="../media/image48.svg"/></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55.png"/><Relationship Id="rId1" Type="http://schemas.openxmlformats.org/officeDocument/2006/relationships/slideLayout" Target="../slideLayouts/slideLayout35.xml"/><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package" Target="../embeddings/Microsoft_Excel_Worksheet5.xlsx"/><Relationship Id="rId1" Type="http://schemas.openxmlformats.org/officeDocument/2006/relationships/slideLayout" Target="../slideLayouts/slideLayout35.xml"/><Relationship Id="rId6" Type="http://schemas.openxmlformats.org/officeDocument/2006/relationships/package" Target="../embeddings/Microsoft_Excel_Worksheet7.xlsx"/><Relationship Id="rId5" Type="http://schemas.openxmlformats.org/officeDocument/2006/relationships/image" Target="../media/image53.emf"/><Relationship Id="rId4" Type="http://schemas.openxmlformats.org/officeDocument/2006/relationships/package" Target="../embeddings/Microsoft_Excel_Worksheet6.xlsx"/></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image" Target="../media/image55.emf"/><Relationship Id="rId1" Type="http://schemas.openxmlformats.org/officeDocument/2006/relationships/slideLayout" Target="../slideLayouts/slideLayout35.xml"/><Relationship Id="rId4" Type="http://schemas.openxmlformats.org/officeDocument/2006/relationships/image" Target="../media/image56.emf"/></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4.png"/><Relationship Id="rId1" Type="http://schemas.openxmlformats.org/officeDocument/2006/relationships/slideLayout" Target="../slideLayouts/slideLayout35.xml"/><Relationship Id="rId5" Type="http://schemas.openxmlformats.org/officeDocument/2006/relationships/image" Target="../media/image56.emf"/><Relationship Id="rId4" Type="http://schemas.openxmlformats.org/officeDocument/2006/relationships/package" Target="../embeddings/Microsoft_Excel_Worksheet9.xlsx"/></Relationships>
</file>

<file path=ppt/slides/_rels/slide2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image" Target="../media/image56.emf"/><Relationship Id="rId5" Type="http://schemas.openxmlformats.org/officeDocument/2006/relationships/package" Target="../embeddings/Microsoft_Excel_Worksheet8.xlsx"/><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Excel_Worksheet10.xlsx"/><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package" Target="../embeddings/Microsoft_Excel_Worksheet10.xlsx"/><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Excel_Worksheet11.xlsx"/><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Excel_Worksheet11.xlsx"/><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Vista aérea de personas caminando">
            <a:extLst>
              <a:ext uri="{FF2B5EF4-FFF2-40B4-BE49-F238E27FC236}">
                <a16:creationId xmlns:a16="http://schemas.microsoft.com/office/drawing/2014/main" id="{D4F16AED-DB1A-E4F0-80EC-CADBB4806C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34385"/>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1F53-C129-63E8-8609-1038AD8A4E3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dirty="0">
                <a:solidFill>
                  <a:schemeClr val="bg1"/>
                </a:solidFill>
              </a:rPr>
              <a:t>High </a:t>
            </a:r>
            <a:r>
              <a:rPr lang="es-MX" dirty="0" err="1">
                <a:solidFill>
                  <a:schemeClr val="bg1"/>
                </a:solidFill>
              </a:rPr>
              <a:t>Volatility</a:t>
            </a:r>
            <a:r>
              <a:rPr lang="es-MX" dirty="0">
                <a:solidFill>
                  <a:schemeClr val="bg1"/>
                </a:solidFill>
              </a:rPr>
              <a:t> Portfolio</a:t>
            </a:r>
            <a:endParaRPr lang="en-US" sz="5200" dirty="0">
              <a:solidFill>
                <a:schemeClr val="bg1"/>
              </a:solidFill>
            </a:endParaRPr>
          </a:p>
        </p:txBody>
      </p:sp>
      <p:sp>
        <p:nvSpPr>
          <p:cNvPr id="3" name="Subtitle 2">
            <a:extLst>
              <a:ext uri="{FF2B5EF4-FFF2-40B4-BE49-F238E27FC236}">
                <a16:creationId xmlns:a16="http://schemas.microsoft.com/office/drawing/2014/main" id="{DBEEAE37-1761-7742-41D6-4578D79335A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bg1"/>
                </a:solidFill>
              </a:rPr>
              <a:t>Universidad de las </a:t>
            </a:r>
            <a:r>
              <a:rPr lang="en-US" dirty="0" err="1">
                <a:solidFill>
                  <a:schemeClr val="bg1"/>
                </a:solidFill>
              </a:rPr>
              <a:t>Américas</a:t>
            </a:r>
            <a:r>
              <a:rPr lang="en-US" dirty="0">
                <a:solidFill>
                  <a:schemeClr val="bg1"/>
                </a:solidFill>
              </a:rPr>
              <a:t> Puebla</a:t>
            </a:r>
          </a:p>
          <a:p>
            <a:r>
              <a:rPr lang="es-MX" dirty="0">
                <a:solidFill>
                  <a:schemeClr val="bg1"/>
                </a:solidFill>
              </a:rPr>
              <a:t>P24-LII2042-3: </a:t>
            </a:r>
            <a:r>
              <a:rPr lang="en-US" dirty="0" err="1">
                <a:solidFill>
                  <a:schemeClr val="bg1"/>
                </a:solidFill>
              </a:rPr>
              <a:t>Teoría</a:t>
            </a:r>
            <a:r>
              <a:rPr lang="en-US" dirty="0">
                <a:solidFill>
                  <a:schemeClr val="bg1"/>
                </a:solidFill>
              </a:rPr>
              <a:t> y </a:t>
            </a:r>
            <a:r>
              <a:rPr lang="en-US" dirty="0" err="1">
                <a:solidFill>
                  <a:schemeClr val="bg1"/>
                </a:solidFill>
              </a:rPr>
              <a:t>Técnicas</a:t>
            </a:r>
            <a:r>
              <a:rPr lang="en-US" dirty="0">
                <a:solidFill>
                  <a:schemeClr val="bg1"/>
                </a:solidFill>
              </a:rPr>
              <a:t> de </a:t>
            </a:r>
            <a:r>
              <a:rPr lang="en-US" dirty="0" err="1">
                <a:solidFill>
                  <a:schemeClr val="bg1"/>
                </a:solidFill>
              </a:rPr>
              <a:t>Optimización</a:t>
            </a:r>
            <a:endParaRPr lang="en-US" dirty="0">
              <a:solidFill>
                <a:schemeClr val="bg1"/>
              </a:solidFill>
            </a:endParaRPr>
          </a:p>
          <a:p>
            <a:r>
              <a:rPr lang="en-US" dirty="0">
                <a:solidFill>
                  <a:schemeClr val="bg1"/>
                </a:solidFill>
              </a:rPr>
              <a:t>Dr. </a:t>
            </a:r>
            <a:r>
              <a:rPr lang="es-MX" dirty="0">
                <a:solidFill>
                  <a:schemeClr val="bg1"/>
                </a:solidFill>
              </a:rPr>
              <a:t>Abraham Benito Barragán </a:t>
            </a:r>
            <a:r>
              <a:rPr lang="es-MX" dirty="0" err="1">
                <a:solidFill>
                  <a:schemeClr val="bg1"/>
                </a:solidFill>
              </a:rPr>
              <a:t>Amigón</a:t>
            </a:r>
            <a:endParaRPr lang="en-US" dirty="0">
              <a:solidFill>
                <a:schemeClr val="bg1"/>
              </a:solidFill>
            </a:endParaRPr>
          </a:p>
          <a:p>
            <a:r>
              <a:rPr lang="en-US" dirty="0">
                <a:solidFill>
                  <a:schemeClr val="bg1"/>
                </a:solidFill>
              </a:rPr>
              <a:t>Abril de 2024</a:t>
            </a:r>
          </a:p>
        </p:txBody>
      </p:sp>
    </p:spTree>
    <p:extLst>
      <p:ext uri="{BB962C8B-B14F-4D97-AF65-F5344CB8AC3E}">
        <p14:creationId xmlns:p14="http://schemas.microsoft.com/office/powerpoint/2010/main" val="147260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par>
                                <p:cTn id="13" presetID="10" presetClass="entr" presetSubtype="0" fill="hold" grpId="0" nodeType="with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mute="1">
                <p:cTn id="31" repeatCount="indefinite" fill="hold" display="0">
                  <p:stCondLst>
                    <p:cond delay="indefinite"/>
                  </p:stCondLst>
                </p:cTn>
                <p:tgtEl>
                  <p:spTgt spid="6"/>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2DA4-5190-AFDE-FD1E-2E2DC42832CF}"/>
              </a:ext>
            </a:extLst>
          </p:cNvPr>
          <p:cNvSpPr>
            <a:spLocks noGrp="1"/>
          </p:cNvSpPr>
          <p:nvPr>
            <p:ph type="title"/>
          </p:nvPr>
        </p:nvSpPr>
        <p:spPr>
          <a:xfrm>
            <a:off x="838200" y="557189"/>
            <a:ext cx="4155825" cy="5571898"/>
          </a:xfrm>
        </p:spPr>
        <p:txBody>
          <a:bodyPr spcFirstLastPara="1" vert="horz" lIns="91440" tIns="45720" rIns="91440" bIns="45720" rtlCol="0" anchor="ctr" anchorCtr="0">
            <a:normAutofit/>
          </a:bodyPr>
          <a:lstStyle/>
          <a:p>
            <a:pPr>
              <a:spcBef>
                <a:spcPct val="0"/>
              </a:spcBef>
            </a:pPr>
            <a:r>
              <a:rPr lang="en-US" sz="5200" b="1" kern="1200" dirty="0">
                <a:solidFill>
                  <a:schemeClr val="tx1"/>
                </a:solidFill>
                <a:latin typeface="+mj-lt"/>
                <a:ea typeface="+mj-ea"/>
                <a:cs typeface="+mj-cs"/>
              </a:rPr>
              <a:t>Objectives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A9AB6-8EA2-14BE-D582-585FF0707EEB}"/>
                  </a:ext>
                </a:extLst>
              </p:cNvPr>
              <p:cNvSpPr>
                <a:spLocks/>
              </p:cNvSpPr>
              <p:nvPr/>
            </p:nvSpPr>
            <p:spPr>
              <a:xfrm>
                <a:off x="5186554" y="704926"/>
                <a:ext cx="6167246" cy="5571898"/>
              </a:xfrm>
              <a:prstGeom prst="rect">
                <a:avLst/>
              </a:prstGeom>
            </p:spPr>
            <p:txBody>
              <a:bodyPr vert="horz" lIns="91440" tIns="45720" rIns="91440" bIns="45720" rtlCol="0" anchor="ctr">
                <a:normAutofit/>
              </a:bodyPr>
              <a:lstStyle/>
              <a:p>
                <a:pPr algn="ctr">
                  <a:lnSpc>
                    <a:spcPct val="90000"/>
                  </a:lnSpc>
                  <a:spcAft>
                    <a:spcPts val="600"/>
                  </a:spcAft>
                </a:pPr>
                <a:r>
                  <a:rPr lang="en-US" sz="2000" b="1" kern="1200" dirty="0">
                    <a:solidFill>
                      <a:schemeClr val="tx1"/>
                    </a:solidFill>
                    <a:latin typeface="+mj-lt"/>
                    <a:ea typeface="+mn-ea"/>
                    <a:cs typeface="+mn-cs"/>
                  </a:rPr>
                  <a:t>max</a:t>
                </a:r>
                <a:r>
                  <a:rPr lang="en-US" sz="2000" i="1" kern="1200" dirty="0">
                    <a:solidFill>
                      <a:schemeClr val="tx1"/>
                    </a:solidFill>
                    <a:latin typeface="+mj-lt"/>
                    <a:ea typeface="+mn-ea"/>
                    <a:cs typeface="+mn-cs"/>
                  </a:rPr>
                  <a:t> </a:t>
                </a:r>
                <a14:m>
                  <m:oMath xmlns:m="http://schemas.openxmlformats.org/officeDocument/2006/math">
                    <m:r>
                      <a:rPr lang="en-US" sz="2000" i="1" kern="1200">
                        <a:solidFill>
                          <a:schemeClr val="tx1"/>
                        </a:solidFill>
                        <a:latin typeface="Cambria Math" panose="02040503050406030204" pitchFamily="18" charset="0"/>
                        <a:ea typeface="+mn-ea"/>
                        <a:cs typeface="+mn-cs"/>
                      </a:rPr>
                      <m:t>&lt;</m:t>
                    </m:r>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𝑥</m:t>
                        </m:r>
                      </m:e>
                      <m:sub>
                        <m:r>
                          <a:rPr lang="en-US" sz="2000" i="1" kern="1200">
                            <a:solidFill>
                              <a:schemeClr val="tx1"/>
                            </a:solidFill>
                            <a:latin typeface="Cambria Math" panose="02040503050406030204" pitchFamily="18" charset="0"/>
                            <a:ea typeface="+mn-ea"/>
                            <a:cs typeface="+mn-cs"/>
                          </a:rPr>
                          <m:t>1</m:t>
                        </m:r>
                      </m:sub>
                    </m:sSub>
                    <m:r>
                      <a:rPr lang="en-US" sz="2000" i="1" kern="1200">
                        <a:solidFill>
                          <a:schemeClr val="tx1"/>
                        </a:solidFill>
                        <a:latin typeface="Cambria Math" panose="02040503050406030204" pitchFamily="18" charset="0"/>
                        <a:ea typeface="+mn-ea"/>
                        <a:cs typeface="+mn-cs"/>
                      </a:rPr>
                      <m:t>,</m:t>
                    </m:r>
                    <m:r>
                      <a:rPr lang="en-US" sz="2000" i="1" kern="1200">
                        <a:solidFill>
                          <a:schemeClr val="tx1"/>
                        </a:solidFill>
                        <a:latin typeface="Cambria Math" panose="02040503050406030204" pitchFamily="18" charset="0"/>
                        <a:ea typeface="+mn-ea"/>
                        <a:cs typeface="+mn-cs"/>
                      </a:rPr>
                      <m:t>𝑅</m:t>
                    </m:r>
                    <m:r>
                      <a:rPr lang="en-US" sz="2000" i="1" kern="1200">
                        <a:solidFill>
                          <a:schemeClr val="tx1"/>
                        </a:solidFill>
                        <a:latin typeface="Cambria Math" panose="02040503050406030204" pitchFamily="18" charset="0"/>
                        <a:ea typeface="+mn-ea"/>
                        <a:cs typeface="+mn-cs"/>
                      </a:rPr>
                      <m:t>&gt; + </m:t>
                    </m:r>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𝑅</m:t>
                        </m:r>
                      </m:e>
                      <m:sub>
                        <m:d>
                          <m:dPr>
                            <m:begChr m:val="{"/>
                            <m:endChr m:val="}"/>
                            <m:ctrlPr>
                              <a:rPr lang="en-US" sz="2000" i="1" kern="1200">
                                <a:solidFill>
                                  <a:schemeClr val="tx1"/>
                                </a:solidFill>
                                <a:latin typeface="Cambria Math" panose="02040503050406030204" pitchFamily="18" charset="0"/>
                                <a:ea typeface="+mn-ea"/>
                                <a:cs typeface="+mn-cs"/>
                              </a:rPr>
                            </m:ctrlPr>
                          </m:dPr>
                          <m:e>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𝑟</m:t>
                                </m:r>
                              </m:e>
                              <m:sub>
                                <m:r>
                                  <a:rPr lang="en-US" sz="2000" i="1" kern="1200">
                                    <a:solidFill>
                                      <a:schemeClr val="tx1"/>
                                    </a:solidFill>
                                    <a:latin typeface="Cambria Math" panose="02040503050406030204" pitchFamily="18" charset="0"/>
                                    <a:ea typeface="+mn-ea"/>
                                    <a:cs typeface="+mn-cs"/>
                                  </a:rPr>
                                  <m:t>𝑓</m:t>
                                </m:r>
                              </m:sub>
                            </m:sSub>
                          </m:e>
                        </m:d>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𝑥</m:t>
                            </m:r>
                          </m:e>
                          <m:sub>
                            <m:r>
                              <a:rPr lang="en-US" sz="2000" i="1" kern="1200">
                                <a:solidFill>
                                  <a:schemeClr val="tx1"/>
                                </a:solidFill>
                                <a:latin typeface="Cambria Math" panose="02040503050406030204" pitchFamily="18" charset="0"/>
                                <a:ea typeface="+mn-ea"/>
                                <a:cs typeface="+mn-cs"/>
                              </a:rPr>
                              <m:t>2</m:t>
                            </m:r>
                          </m:sub>
                        </m:sSub>
                      </m:sub>
                    </m:sSub>
                  </m:oMath>
                </a14:m>
                <a:endParaRPr lang="en-US" sz="2000" i="1" kern="1200" dirty="0">
                  <a:solidFill>
                    <a:schemeClr val="tx1"/>
                  </a:solidFill>
                  <a:latin typeface="+mj-lt"/>
                  <a:ea typeface="+mn-ea"/>
                  <a:cs typeface="+mn-cs"/>
                </a:endParaRPr>
              </a:p>
              <a:p>
                <a:pPr algn="ctr">
                  <a:lnSpc>
                    <a:spcPct val="90000"/>
                  </a:lnSpc>
                  <a:spcAft>
                    <a:spcPts val="600"/>
                  </a:spcAft>
                  <a:buClr>
                    <a:schemeClr val="dk1"/>
                  </a:buClr>
                  <a:buSzPts val="1200"/>
                </a:pPr>
                <a14:m>
                  <m:oMathPara xmlns:m="http://schemas.openxmlformats.org/officeDocument/2006/math">
                    <m:oMathParaPr>
                      <m:jc m:val="centerGroup"/>
                    </m:oMathParaPr>
                    <m:oMath xmlns:m="http://schemas.openxmlformats.org/officeDocument/2006/math">
                      <m:sSub>
                        <m:sSubPr>
                          <m:ctrlPr>
                            <a:rPr lang="en-US" sz="2000" i="1" kern="1200">
                              <a:solidFill>
                                <a:schemeClr val="tx1"/>
                              </a:solidFill>
                              <a:latin typeface="Cambria Math" panose="02040503050406030204" pitchFamily="18" charset="0"/>
                              <a:ea typeface="+mn-ea"/>
                              <a:cs typeface="+mn-cs"/>
                              <a:sym typeface="Questrial"/>
                            </a:rPr>
                          </m:ctrlPr>
                        </m:sSubPr>
                        <m:e>
                          <m:r>
                            <m:rPr>
                              <m:nor/>
                            </m:rPr>
                            <a:rPr lang="en-US" sz="2000" b="1" kern="1200" dirty="0">
                              <a:solidFill>
                                <a:schemeClr val="tx1"/>
                              </a:solidFill>
                              <a:ea typeface="+mn-ea"/>
                              <a:cs typeface="+mn-cs"/>
                              <a:sym typeface="Questrial"/>
                            </a:rPr>
                            <m:t>s</m:t>
                          </m:r>
                          <m:r>
                            <m:rPr>
                              <m:nor/>
                            </m:rPr>
                            <a:rPr lang="en-US" sz="2000" b="1" kern="1200" dirty="0">
                              <a:solidFill>
                                <a:schemeClr val="tx1"/>
                              </a:solidFill>
                              <a:ea typeface="+mn-ea"/>
                              <a:cs typeface="+mn-cs"/>
                              <a:sym typeface="Questrial"/>
                            </a:rPr>
                            <m:t>.</m:t>
                          </m:r>
                          <m:r>
                            <m:rPr>
                              <m:nor/>
                            </m:rPr>
                            <a:rPr lang="en-US" sz="2000" b="1" kern="1200" dirty="0">
                              <a:solidFill>
                                <a:schemeClr val="tx1"/>
                              </a:solidFill>
                              <a:ea typeface="+mn-ea"/>
                              <a:cs typeface="+mn-cs"/>
                              <a:sym typeface="Questrial"/>
                            </a:rPr>
                            <m:t>a</m:t>
                          </m:r>
                          <m:r>
                            <m:rPr>
                              <m:nor/>
                            </m:rPr>
                            <a:rPr lang="es-MX" sz="2000" b="1" i="0" kern="1200" dirty="0" smtClean="0">
                              <a:solidFill>
                                <a:schemeClr val="tx1"/>
                              </a:solidFill>
                              <a:ea typeface="+mn-ea"/>
                              <a:cs typeface="+mn-cs"/>
                              <a:sym typeface="Questrial"/>
                            </a:rPr>
                            <m:t> </m:t>
                          </m:r>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1</m:t>
                          </m:r>
                        </m:sub>
                      </m:sSub>
                      <m:r>
                        <a:rPr lang="en-US" sz="2000" i="1" kern="1200">
                          <a:solidFill>
                            <a:schemeClr val="tx1"/>
                          </a:solidFill>
                          <a:latin typeface="Cambria Math" panose="02040503050406030204" pitchFamily="18" charset="0"/>
                          <a:ea typeface="+mn-ea"/>
                          <a:cs typeface="+mn-cs"/>
                          <a:sym typeface="Questrial"/>
                        </a:rPr>
                        <m:t>+ </m:t>
                      </m:r>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a:rPr lang="es-MX" sz="2000" b="0" i="1" kern="1200" smtClean="0">
                          <a:solidFill>
                            <a:schemeClr val="tx1"/>
                          </a:solidFill>
                          <a:latin typeface="Cambria Math" panose="02040503050406030204" pitchFamily="18" charset="0"/>
                          <a:ea typeface="+mn-ea"/>
                          <a:cs typeface="+mn-cs"/>
                          <a:sym typeface="Questrial"/>
                        </a:rPr>
                        <m:t>=</m:t>
                      </m:r>
                      <m:r>
                        <a:rPr lang="en-US" sz="2000" i="1" kern="1200">
                          <a:solidFill>
                            <a:schemeClr val="tx1"/>
                          </a:solidFill>
                          <a:latin typeface="Cambria Math" panose="02040503050406030204" pitchFamily="18" charset="0"/>
                          <a:ea typeface="+mn-ea"/>
                          <a:cs typeface="+mn-cs"/>
                          <a:sym typeface="Questrial"/>
                        </a:rPr>
                        <m:t>𝛿</m:t>
                      </m:r>
                    </m:oMath>
                  </m:oMathPara>
                </a14:m>
                <a:endParaRPr lang="en-US" sz="2000" i="1" kern="1200" dirty="0">
                  <a:solidFill>
                    <a:schemeClr val="tx1"/>
                  </a:solidFill>
                  <a:latin typeface="+mj-lt"/>
                  <a:ea typeface="+mn-ea"/>
                  <a:cs typeface="+mn-cs"/>
                  <a:sym typeface="Questrial"/>
                </a:endParaRPr>
              </a:p>
              <a:p>
                <a:pPr>
                  <a:lnSpc>
                    <a:spcPct val="90000"/>
                  </a:lnSpc>
                  <a:spcAft>
                    <a:spcPts val="600"/>
                  </a:spcAft>
                  <a:buClr>
                    <a:schemeClr val="dk1"/>
                  </a:buClr>
                  <a:buSzPts val="1200"/>
                </a:pPr>
                <a14:m>
                  <m:oMathPara xmlns:m="http://schemas.openxmlformats.org/officeDocument/2006/math">
                    <m:oMathParaPr>
                      <m:jc m:val="centerGroup"/>
                    </m:oMathParaPr>
                    <m:oMath xmlns:m="http://schemas.openxmlformats.org/officeDocument/2006/math">
                      <m:sSub>
                        <m:sSubPr>
                          <m:ctrlPr>
                            <a:rPr lang="en-US" sz="2000" b="0" i="1" kern="1200">
                              <a:solidFill>
                                <a:schemeClr val="tx1"/>
                              </a:solidFill>
                              <a:latin typeface="Cambria Math" panose="02040503050406030204" pitchFamily="18" charset="0"/>
                              <a:ea typeface="+mn-ea"/>
                              <a:cs typeface="+mn-cs"/>
                              <a:sym typeface="Questrial"/>
                            </a:rPr>
                          </m:ctrlPr>
                        </m:sSubPr>
                        <m:e>
                          <m:r>
                            <a:rPr lang="en-US" sz="2000" b="0" i="1" kern="1200">
                              <a:solidFill>
                                <a:schemeClr val="tx1"/>
                              </a:solidFill>
                              <a:latin typeface="Cambria Math" panose="02040503050406030204" pitchFamily="18" charset="0"/>
                              <a:ea typeface="+mn-ea"/>
                              <a:cs typeface="+mn-cs"/>
                              <a:sym typeface="Questrial"/>
                            </a:rPr>
                            <m:t>𝑥</m:t>
                          </m:r>
                        </m:e>
                        <m:sub>
                          <m:r>
                            <a:rPr lang="es-MX" sz="2000" b="0" i="1" kern="1200" smtClean="0">
                              <a:solidFill>
                                <a:schemeClr val="tx1"/>
                              </a:solidFill>
                              <a:latin typeface="Cambria Math" panose="02040503050406030204" pitchFamily="18" charset="0"/>
                              <a:ea typeface="+mn-ea"/>
                              <a:cs typeface="+mn-cs"/>
                              <a:sym typeface="Questrial"/>
                            </a:rPr>
                            <m:t>1</m:t>
                          </m:r>
                        </m:sub>
                      </m:sSub>
                      <m:r>
                        <m:rPr>
                          <m:aln/>
                        </m:rPr>
                        <a:rPr lang="en-US" sz="2000" i="1" kern="1200">
                          <a:solidFill>
                            <a:schemeClr val="tx1"/>
                          </a:solidFill>
                          <a:latin typeface="Cambria Math" panose="02040503050406030204" pitchFamily="18" charset="0"/>
                          <a:ea typeface="+mn-ea"/>
                          <a:cs typeface="+mn-cs"/>
                          <a:sym typeface="Questrial"/>
                        </a:rPr>
                        <m:t>≤</m:t>
                      </m:r>
                      <m:sSub>
                        <m:sSubPr>
                          <m:ctrlPr>
                            <a:rPr lang="en-US" sz="2000" i="1" kern="1200">
                              <a:solidFill>
                                <a:schemeClr val="tx1"/>
                              </a:solidFill>
                              <a:latin typeface="Cambria Math" panose="02040503050406030204" pitchFamily="18" charset="0"/>
                            </a:rPr>
                          </m:ctrlPr>
                        </m:sSubPr>
                        <m:e>
                          <m:r>
                            <m:rPr>
                              <m:sty m:val="p"/>
                            </m:rPr>
                            <a:rPr lang="el-GR" sz="2000" i="1" kern="1200">
                              <a:solidFill>
                                <a:schemeClr val="tx1"/>
                              </a:solidFill>
                              <a:latin typeface="Cambria Math" panose="02040503050406030204" pitchFamily="18" charset="0"/>
                            </a:rPr>
                            <m:t>ε</m:t>
                          </m:r>
                        </m:e>
                        <m:sub>
                          <m:r>
                            <a:rPr lang="en-US" sz="2000" i="1" kern="1200">
                              <a:solidFill>
                                <a:schemeClr val="tx1"/>
                              </a:solidFill>
                              <a:latin typeface="Cambria Math" panose="02040503050406030204" pitchFamily="18" charset="0"/>
                            </a:rPr>
                            <m:t>1</m:t>
                          </m:r>
                        </m:sub>
                      </m:sSub>
                      <m:r>
                        <a:rPr lang="en-US" sz="2000" i="1" kern="1200">
                          <a:solidFill>
                            <a:schemeClr val="tx1"/>
                          </a:solidFill>
                          <a:latin typeface="Cambria Math" panose="02040503050406030204" pitchFamily="18" charset="0"/>
                          <a:ea typeface="+mn-ea"/>
                          <a:cs typeface="+mn-cs"/>
                          <a:sym typeface="Questrial"/>
                        </a:rPr>
                        <m:t>𝛿</m:t>
                      </m:r>
                    </m:oMath>
                  </m:oMathPara>
                </a14:m>
                <a:endParaRPr lang="en-US" sz="2000" i="1" kern="1200" dirty="0">
                  <a:solidFill>
                    <a:schemeClr val="tx1"/>
                  </a:solidFill>
                  <a:latin typeface="+mj-lt"/>
                  <a:ea typeface="+mn-ea"/>
                  <a:cs typeface="+mn-cs"/>
                  <a:sym typeface="Questrial"/>
                </a:endParaRPr>
              </a:p>
              <a:p>
                <a:pPr>
                  <a:lnSpc>
                    <a:spcPct val="90000"/>
                  </a:lnSpc>
                  <a:spcAft>
                    <a:spcPts val="600"/>
                  </a:spcAft>
                  <a:buClr>
                    <a:schemeClr val="dk1"/>
                  </a:buClr>
                  <a:buSzPts val="1200"/>
                </a:pPr>
                <a14:m>
                  <m:oMathPara xmlns:m="http://schemas.openxmlformats.org/officeDocument/2006/math">
                    <m:oMathParaPr>
                      <m:jc m:val="centerGroup"/>
                    </m:oMathParaPr>
                    <m:oMath xmlns:m="http://schemas.openxmlformats.org/officeDocument/2006/math">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m:rPr>
                          <m:aln/>
                        </m:rPr>
                        <a:rPr lang="en-US" sz="2000" i="1" kern="1200">
                          <a:solidFill>
                            <a:schemeClr val="tx1"/>
                          </a:solidFill>
                          <a:latin typeface="Cambria Math" panose="02040503050406030204" pitchFamily="18" charset="0"/>
                          <a:ea typeface="+mn-ea"/>
                          <a:cs typeface="+mn-cs"/>
                          <a:sym typeface="Questrial"/>
                        </a:rPr>
                        <m:t>≥</m:t>
                      </m:r>
                      <m:sSub>
                        <m:sSubPr>
                          <m:ctrlPr>
                            <a:rPr lang="en-US" sz="2000" i="1" kern="1200">
                              <a:solidFill>
                                <a:schemeClr val="tx1"/>
                              </a:solidFill>
                              <a:latin typeface="Cambria Math" panose="02040503050406030204" pitchFamily="18" charset="0"/>
                            </a:rPr>
                          </m:ctrlPr>
                        </m:sSubPr>
                        <m:e>
                          <m:r>
                            <m:rPr>
                              <m:sty m:val="p"/>
                            </m:rPr>
                            <a:rPr lang="el-GR" sz="2000" i="1" kern="1200">
                              <a:solidFill>
                                <a:schemeClr val="tx1"/>
                              </a:solidFill>
                              <a:latin typeface="Cambria Math" panose="02040503050406030204" pitchFamily="18" charset="0"/>
                            </a:rPr>
                            <m:t>ε</m:t>
                          </m:r>
                        </m:e>
                        <m:sub>
                          <m:r>
                            <a:rPr lang="es-MX" sz="2000" b="0" i="1" kern="1200" smtClean="0">
                              <a:solidFill>
                                <a:schemeClr val="tx1"/>
                              </a:solidFill>
                              <a:latin typeface="Cambria Math" panose="02040503050406030204" pitchFamily="18" charset="0"/>
                            </a:rPr>
                            <m:t>2</m:t>
                          </m:r>
                        </m:sub>
                      </m:sSub>
                      <m:r>
                        <a:rPr lang="en-US" sz="2000" i="1" kern="1200">
                          <a:solidFill>
                            <a:schemeClr val="tx1"/>
                          </a:solidFill>
                          <a:latin typeface="Cambria Math" panose="02040503050406030204" pitchFamily="18" charset="0"/>
                          <a:ea typeface="+mn-ea"/>
                          <a:cs typeface="+mn-cs"/>
                          <a:sym typeface="Questrial"/>
                        </a:rPr>
                        <m:t>𝛿</m:t>
                      </m:r>
                    </m:oMath>
                  </m:oMathPara>
                </a14:m>
                <a:endParaRPr lang="en-US" sz="2000" i="1" kern="1200" dirty="0">
                  <a:solidFill>
                    <a:schemeClr val="tx1"/>
                  </a:solidFill>
                  <a:latin typeface="+mj-lt"/>
                  <a:ea typeface="+mn-ea"/>
                  <a:cs typeface="+mn-cs"/>
                  <a:sym typeface="Questrial"/>
                </a:endParaRPr>
              </a:p>
              <a:p>
                <a:pPr algn="ctr"/>
                <a14:m>
                  <m:oMathPara xmlns:m="http://schemas.openxmlformats.org/officeDocument/2006/math">
                    <m:oMathParaPr>
                      <m:jc m:val="center"/>
                    </m:oMathParaPr>
                    <m:oMath xmlns:m="http://schemas.openxmlformats.org/officeDocument/2006/math">
                      <m:r>
                        <a:rPr lang="es-MX" sz="2000" b="0" i="1" smtClean="0">
                          <a:effectLst/>
                          <a:latin typeface="Cambria Math" panose="02040503050406030204" pitchFamily="18" charset="0"/>
                        </a:rPr>
                        <m:t>𝑚</m:t>
                      </m:r>
                      <m:nary>
                        <m:naryPr>
                          <m:chr m:val="∑"/>
                          <m:ctrlPr>
                            <a:rPr lang="pt-BR" sz="2000" i="1" smtClean="0">
                              <a:effectLst/>
                              <a:latin typeface="Cambria Math" panose="02040503050406030204" pitchFamily="18" charset="0"/>
                            </a:rPr>
                          </m:ctrlPr>
                        </m:naryPr>
                        <m:sub>
                          <m:r>
                            <m:rPr>
                              <m:brk m:alnAt="23"/>
                            </m:rPr>
                            <a:rPr lang="es-MX" sz="2000" b="0" i="1" smtClean="0">
                              <a:effectLst/>
                              <a:latin typeface="Cambria Math" panose="02040503050406030204" pitchFamily="18" charset="0"/>
                            </a:rPr>
                            <m:t>𝑖</m:t>
                          </m:r>
                          <m:r>
                            <a:rPr lang="pt-BR" sz="2000" i="1" smtClean="0">
                              <a:effectLst/>
                              <a:latin typeface="Cambria Math" panose="02040503050406030204" pitchFamily="18" charset="0"/>
                            </a:rPr>
                            <m:t>=</m:t>
                          </m:r>
                          <m:r>
                            <a:rPr lang="es-MX" sz="2000" b="0" i="1" smtClean="0">
                              <a:effectLst/>
                              <a:latin typeface="Cambria Math" panose="02040503050406030204" pitchFamily="18" charset="0"/>
                            </a:rPr>
                            <m:t>1</m:t>
                          </m:r>
                        </m:sub>
                        <m:sup>
                          <m:r>
                            <a:rPr lang="es-MX" sz="2000" b="0" i="1" smtClean="0">
                              <a:effectLst/>
                              <a:latin typeface="Cambria Math" panose="02040503050406030204" pitchFamily="18" charset="0"/>
                            </a:rPr>
                            <m:t>𝑚</m:t>
                          </m:r>
                        </m:sup>
                        <m:e>
                          <m:sSub>
                            <m:sSubPr>
                              <m:ctrlPr>
                                <a:rPr lang="pt-BR" sz="200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𝑖</m:t>
                              </m:r>
                            </m:sub>
                          </m:sSub>
                        </m:e>
                      </m:nary>
                      <m:r>
                        <a:rPr lang="es-MX" sz="2000" b="0" i="1" smtClean="0">
                          <a:effectLst/>
                          <a:latin typeface="Cambria Math" panose="02040503050406030204" pitchFamily="18" charset="0"/>
                        </a:rPr>
                        <m:t>−</m:t>
                      </m:r>
                      <m:sSub>
                        <m:sSubPr>
                          <m:ctrlPr>
                            <a:rPr lang="es-MX" sz="2000" b="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𝑚</m:t>
                          </m:r>
                          <m:r>
                            <a:rPr lang="es-MX" sz="2000" b="0" i="1" smtClean="0">
                              <a:effectLst/>
                              <a:latin typeface="Cambria Math" panose="02040503050406030204" pitchFamily="18" charset="0"/>
                            </a:rPr>
                            <m:t>+1</m:t>
                          </m:r>
                        </m:sub>
                      </m:sSub>
                      <m:r>
                        <a:rPr lang="es-MX" sz="2000" b="0" i="1" smtClean="0">
                          <a:effectLst/>
                          <a:latin typeface="Cambria Math" panose="02040503050406030204" pitchFamily="18" charset="0"/>
                          <a:ea typeface="Cambria Math" panose="02040503050406030204" pitchFamily="18" charset="0"/>
                        </a:rPr>
                        <m:t>≥0, </m:t>
                      </m:r>
                      <m:r>
                        <m:rPr>
                          <m:sty m:val="p"/>
                        </m:rPr>
                        <a:rPr lang="es-MX" sz="2000" b="0" i="0" smtClean="0">
                          <a:effectLst/>
                          <a:latin typeface="Cambria Math" panose="02040503050406030204" pitchFamily="18" charset="0"/>
                          <a:ea typeface="Cambria Math" panose="02040503050406030204" pitchFamily="18" charset="0"/>
                        </a:rPr>
                        <m:t>for</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𝑚</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𝜖</m:t>
                      </m:r>
                      <m:r>
                        <a:rPr lang="es-MX" sz="2000" b="0" i="1" smtClean="0">
                          <a:effectLst/>
                          <a:latin typeface="Cambria Math" panose="02040503050406030204" pitchFamily="18" charset="0"/>
                          <a:ea typeface="Cambria Math" panose="02040503050406030204" pitchFamily="18" charset="0"/>
                        </a:rPr>
                        <m:t> </m:t>
                      </m:r>
                      <m:d>
                        <m:dPr>
                          <m:begChr m:val="{"/>
                          <m:endChr m:val="}"/>
                          <m:ctrlPr>
                            <a:rPr lang="es-MX" sz="2000" b="0" i="1" smtClean="0">
                              <a:effectLst/>
                              <a:latin typeface="Cambria Math" panose="02040503050406030204" pitchFamily="18" charset="0"/>
                              <a:ea typeface="Cambria Math" panose="02040503050406030204" pitchFamily="18" charset="0"/>
                            </a:rPr>
                          </m:ctrlPr>
                        </m:dPr>
                        <m:e>
                          <m:r>
                            <a:rPr lang="es-MX" sz="2000" b="0" i="1" smtClean="0">
                              <a:effectLst/>
                              <a:latin typeface="Cambria Math" panose="02040503050406030204" pitchFamily="18" charset="0"/>
                              <a:ea typeface="Cambria Math" panose="02040503050406030204" pitchFamily="18" charset="0"/>
                            </a:rPr>
                            <m:t>1, 2, …, </m:t>
                          </m:r>
                          <m:r>
                            <a:rPr lang="es-MX" sz="2000" b="0" i="1" smtClean="0">
                              <a:effectLst/>
                              <a:latin typeface="Cambria Math" panose="02040503050406030204" pitchFamily="18" charset="0"/>
                              <a:ea typeface="Cambria Math" panose="02040503050406030204" pitchFamily="18" charset="0"/>
                            </a:rPr>
                            <m:t>𝑛</m:t>
                          </m:r>
                          <m:r>
                            <a:rPr lang="es-MX" sz="2000" b="0" i="1" smtClean="0">
                              <a:effectLst/>
                              <a:latin typeface="Cambria Math" panose="02040503050406030204" pitchFamily="18" charset="0"/>
                              <a:ea typeface="Cambria Math" panose="02040503050406030204" pitchFamily="18" charset="0"/>
                            </a:rPr>
                            <m:t>−1</m:t>
                          </m:r>
                        </m:e>
                      </m:d>
                    </m:oMath>
                  </m:oMathPara>
                </a14:m>
                <a:endParaRPr lang="en-US" sz="2000" i="1" kern="1200" dirty="0">
                  <a:solidFill>
                    <a:schemeClr val="tx1"/>
                  </a:solidFill>
                  <a:latin typeface="+mj-lt"/>
                  <a:ea typeface="+mn-ea"/>
                  <a:cs typeface="+mn-cs"/>
                  <a:sym typeface="Questrial"/>
                </a:endParaRPr>
              </a:p>
              <a:p>
                <a:pPr algn="ctr"/>
                <a14:m>
                  <m:oMathPara xmlns:m="http://schemas.openxmlformats.org/officeDocument/2006/math">
                    <m:oMathParaPr>
                      <m:jc m:val="center"/>
                    </m:oMathParaPr>
                    <m:oMath xmlns:m="http://schemas.openxmlformats.org/officeDocument/2006/math">
                      <m:nary>
                        <m:naryPr>
                          <m:chr m:val="∑"/>
                          <m:ctrlPr>
                            <a:rPr lang="en-US" sz="2000" i="1" kern="1200" smtClean="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b="0" i="1" kern="1200" smtClean="0">
                              <a:solidFill>
                                <a:schemeClr val="tx1"/>
                              </a:solidFill>
                              <a:latin typeface="Cambria Math" panose="02040503050406030204" pitchFamily="18" charset="0"/>
                            </a:rPr>
                            <m:t>𝑛</m:t>
                          </m:r>
                        </m:sup>
                        <m:e>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rPr>
                                <m:t>𝑤</m:t>
                              </m:r>
                            </m:e>
                            <m:sub>
                              <m:r>
                                <a:rPr lang="en-US" sz="2000" i="1" kern="1200">
                                  <a:solidFill>
                                    <a:schemeClr val="tx1"/>
                                  </a:solidFill>
                                  <a:latin typeface="Cambria Math" panose="02040503050406030204" pitchFamily="18" charset="0"/>
                                </a:rPr>
                                <m:t>𝑖</m:t>
                              </m:r>
                            </m:sub>
                          </m:sSub>
                        </m:e>
                      </m:nary>
                      <m:r>
                        <a:rPr lang="en-US" sz="2000" i="1" kern="1200">
                          <a:solidFill>
                            <a:schemeClr val="tx1"/>
                          </a:solidFill>
                          <a:latin typeface="Cambria Math" panose="02040503050406030204" pitchFamily="18" charset="0"/>
                          <a:ea typeface="Cambria Math" panose="02040503050406030204" pitchFamily="18" charset="0"/>
                        </a:rPr>
                        <m:t>≤</m:t>
                      </m:r>
                      <m:f>
                        <m:fPr>
                          <m:ctrlPr>
                            <a:rPr lang="en-US" sz="2000" i="1" kern="1200" smtClean="0">
                              <a:solidFill>
                                <a:schemeClr val="tx1"/>
                              </a:solidFill>
                              <a:latin typeface="Cambria Math" panose="02040503050406030204" pitchFamily="18" charset="0"/>
                              <a:ea typeface="Cambria Math" panose="02040503050406030204" pitchFamily="18" charset="0"/>
                            </a:rPr>
                          </m:ctrlPr>
                        </m:fPr>
                        <m:num>
                          <m:nary>
                            <m:naryPr>
                              <m:chr m:val="∑"/>
                              <m:ctrlPr>
                                <a:rPr lang="en-US" sz="2000" i="1" kern="120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i="1" kern="1200">
                                  <a:solidFill>
                                    <a:schemeClr val="tx1"/>
                                  </a:solidFill>
                                  <a:latin typeface="Cambria Math" panose="02040503050406030204" pitchFamily="18" charset="0"/>
                                </a:rPr>
                                <m:t>𝑛</m:t>
                              </m:r>
                            </m:sup>
                            <m:e>
                              <m:sSub>
                                <m:sSubPr>
                                  <m:ctrlPr>
                                    <a:rPr lang="en-US" sz="2000" i="1" kern="1200" smtClean="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e>
                          </m:nary>
                        </m:num>
                        <m:den>
                          <m:r>
                            <a:rPr lang="es-MX" sz="2000" b="0" i="1" kern="1200" smtClean="0">
                              <a:solidFill>
                                <a:schemeClr val="tx1"/>
                              </a:solidFill>
                              <a:latin typeface="Cambria Math" panose="02040503050406030204" pitchFamily="18" charset="0"/>
                              <a:ea typeface="Cambria Math" panose="02040503050406030204" pitchFamily="18" charset="0"/>
                            </a:rPr>
                            <m:t>𝑛</m:t>
                          </m:r>
                        </m:den>
                      </m:f>
                    </m:oMath>
                  </m:oMathPara>
                </a14:m>
                <a:endParaRPr lang="en-US" sz="2000" i="1" kern="1200" dirty="0">
                  <a:solidFill>
                    <a:schemeClr val="tx1"/>
                  </a:solidFill>
                  <a:latin typeface="+mj-lt"/>
                  <a:ea typeface="+mn-ea"/>
                  <a:cs typeface="+mn-cs"/>
                  <a:sym typeface="Questrial"/>
                </a:endParaRPr>
              </a:p>
            </p:txBody>
          </p:sp>
        </mc:Choice>
        <mc:Fallback xmlns="">
          <p:sp>
            <p:nvSpPr>
              <p:cNvPr id="3" name="Content Placeholder 2">
                <a:extLst>
                  <a:ext uri="{FF2B5EF4-FFF2-40B4-BE49-F238E27FC236}">
                    <a16:creationId xmlns:a16="http://schemas.microsoft.com/office/drawing/2014/main" id="{02CA9AB6-8EA2-14BE-D582-585FF0707EEB}"/>
                  </a:ext>
                </a:extLst>
              </p:cNvPr>
              <p:cNvSpPr>
                <a:spLocks noRot="1" noChangeAspect="1" noMove="1" noResize="1" noEditPoints="1" noAdjustHandles="1" noChangeArrowheads="1" noChangeShapeType="1" noTextEdit="1"/>
              </p:cNvSpPr>
              <p:nvPr/>
            </p:nvSpPr>
            <p:spPr>
              <a:xfrm>
                <a:off x="5186554" y="704926"/>
                <a:ext cx="6167246" cy="55718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087681-83F8-50D0-CCD8-9398BFEF4131}"/>
                  </a:ext>
                </a:extLst>
              </p:cNvPr>
              <p:cNvSpPr txBox="1"/>
              <p:nvPr/>
            </p:nvSpPr>
            <p:spPr>
              <a:xfrm>
                <a:off x="838200" y="4142622"/>
                <a:ext cx="6094854" cy="2259016"/>
              </a:xfrm>
              <a:prstGeom prst="rect">
                <a:avLst/>
              </a:prstGeom>
              <a:noFill/>
            </p:spPr>
            <p:txBody>
              <a:bodyPr wrap="square">
                <a:spAutoFit/>
              </a:bodyPr>
              <a:lstStyle/>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rPr>
                      <m:t>𝑛</m:t>
                    </m:r>
                    <m:r>
                      <a:rPr lang="es-MX" sz="1400" b="0" i="1" kern="1200" smtClean="0">
                        <a:solidFill>
                          <a:schemeClr val="tx1"/>
                        </a:solidFill>
                        <a:latin typeface="Cambria Math" panose="02040503050406030204" pitchFamily="18" charset="0"/>
                      </a:rPr>
                      <m:t>  =</m:t>
                    </m:r>
                  </m:oMath>
                </a14:m>
                <a:r>
                  <a:rPr lang="en-US" sz="1400" i="1" kern="1200" dirty="0">
                    <a:solidFill>
                      <a:schemeClr val="tx1"/>
                    </a:solidFill>
                    <a:latin typeface="+mj-lt"/>
                    <a:ea typeface="+mn-ea"/>
                    <a:cs typeface="+mn-cs"/>
                  </a:rPr>
                  <a:t>  number of stocks</a:t>
                </a:r>
              </a:p>
              <a:p>
                <a:pPr>
                  <a:lnSpc>
                    <a:spcPct val="90000"/>
                  </a:lnSpc>
                  <a:spcAft>
                    <a:spcPts val="600"/>
                  </a:spcAft>
                </a:pPr>
                <a14:m>
                  <m:oMath xmlns:m="http://schemas.openxmlformats.org/officeDocument/2006/math">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𝑥</m:t>
                        </m:r>
                      </m:e>
                      <m:sub>
                        <m:r>
                          <a:rPr lang="en-US" sz="1400" i="1" kern="1200">
                            <a:solidFill>
                              <a:schemeClr val="tx1"/>
                            </a:solidFill>
                            <a:latin typeface="Cambria Math" panose="02040503050406030204" pitchFamily="18" charset="0"/>
                            <a:ea typeface="+mn-ea"/>
                            <a:cs typeface="+mn-cs"/>
                          </a:rPr>
                          <m:t>1</m:t>
                        </m:r>
                      </m:sub>
                    </m:sSub>
                    <m:r>
                      <a:rPr lang="en-US" sz="1400" i="1" kern="1200">
                        <a:solidFill>
                          <a:schemeClr val="tx1"/>
                        </a:solidFill>
                        <a:latin typeface="Cambria Math" panose="02040503050406030204" pitchFamily="18" charset="0"/>
                        <a:ea typeface="+mn-ea"/>
                        <a:cs typeface="+mn-cs"/>
                      </a:rPr>
                      <m:t>=</m:t>
                    </m:r>
                    <m:d>
                      <m:dPr>
                        <m:ctrlPr>
                          <a:rPr lang="en-US" sz="1400" i="1" kern="1200">
                            <a:solidFill>
                              <a:schemeClr val="tx1"/>
                            </a:solidFill>
                            <a:latin typeface="Cambria Math" panose="02040503050406030204" pitchFamily="18" charset="0"/>
                            <a:ea typeface="+mn-ea"/>
                            <a:cs typeface="+mn-cs"/>
                          </a:rPr>
                        </m:ctrlPr>
                      </m:dPr>
                      <m:e>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1</m:t>
                            </m:r>
                          </m:sub>
                        </m:sSub>
                        <m:r>
                          <a:rPr lang="en-US" sz="1400" i="1" kern="1200">
                            <a:solidFill>
                              <a:schemeClr val="tx1"/>
                            </a:solidFill>
                            <a:latin typeface="Cambria Math" panose="02040503050406030204" pitchFamily="18" charset="0"/>
                            <a:ea typeface="+mn-ea"/>
                            <a:cs typeface="+mn-cs"/>
                          </a:rPr>
                          <m:t>, </m:t>
                        </m:r>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2</m:t>
                            </m:r>
                          </m:sub>
                        </m:sSub>
                        <m:r>
                          <a:rPr lang="en-US" sz="1400" i="1" kern="1200">
                            <a:solidFill>
                              <a:schemeClr val="tx1"/>
                            </a:solidFill>
                            <a:latin typeface="Cambria Math" panose="02040503050406030204" pitchFamily="18" charset="0"/>
                            <a:ea typeface="+mn-ea"/>
                            <a:cs typeface="+mn-cs"/>
                          </a:rPr>
                          <m:t>, …, </m:t>
                        </m:r>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𝑛</m:t>
                            </m:r>
                          </m:sub>
                        </m:sSub>
                      </m:e>
                    </m:d>
                    <m:r>
                      <a:rPr lang="en-US" sz="1400" i="1" kern="120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Percentage of each different stock</a:t>
                </a:r>
              </a:p>
              <a:p>
                <a:pPr>
                  <a:lnSpc>
                    <a:spcPct val="90000"/>
                  </a:lnSpc>
                  <a:spcAft>
                    <a:spcPts val="600"/>
                  </a:spcAft>
                </a:pPr>
                <a14:m>
                  <m:oMath xmlns:m="http://schemas.openxmlformats.org/officeDocument/2006/math">
                    <m:sSub>
                      <m:sSubPr>
                        <m:ctrlPr>
                          <a:rPr lang="en-US" sz="1400" i="1" kern="1200" smtClean="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𝑥</m:t>
                        </m:r>
                      </m:e>
                      <m:sub>
                        <m:r>
                          <a:rPr lang="es-MX" sz="1400" b="0" i="1" kern="1200" smtClean="0">
                            <a:solidFill>
                              <a:schemeClr val="tx1"/>
                            </a:solidFill>
                            <a:latin typeface="Cambria Math" panose="02040503050406030204" pitchFamily="18" charset="0"/>
                            <a:ea typeface="+mn-ea"/>
                            <a:cs typeface="+mn-cs"/>
                          </a:rPr>
                          <m:t>2</m:t>
                        </m:r>
                      </m:sub>
                    </m:sSub>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a:t>
                </a:r>
                <a:r>
                  <a:rPr lang="en-US" sz="1400" i="1" kern="1200" dirty="0">
                    <a:solidFill>
                      <a:schemeClr val="tx1"/>
                    </a:solidFill>
                    <a:latin typeface="+mj-lt"/>
                  </a:rPr>
                  <a:t>Government Bonds</a:t>
                </a:r>
                <a:endParaRPr lang="en-US" sz="1400" i="1" kern="1200" dirty="0">
                  <a:solidFill>
                    <a:schemeClr val="tx1"/>
                  </a:solidFill>
                  <a:latin typeface="+mj-lt"/>
                  <a:ea typeface="+mn-ea"/>
                  <a:cs typeface="+mn-cs"/>
                </a:endParaRP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n-US"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Percentage of Shares</a:t>
                </a: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s-MX" b="0" i="1" kern="1200" smtClean="0">
                            <a:solidFill>
                              <a:schemeClr val="tx1"/>
                            </a:solidFill>
                            <a:latin typeface="Cambria Math" panose="02040503050406030204" pitchFamily="18" charset="0"/>
                          </a:rPr>
                          <m:t>2</m:t>
                        </m:r>
                      </m:sub>
                    </m:sSub>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Percentage of Government Bonds</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mn-ea"/>
                        <a:cs typeface="+mn-cs"/>
                      </a:rPr>
                      <m:t>𝛿</m:t>
                    </m:r>
                    <m:r>
                      <a:rPr lang="es-MX" sz="1400" b="0" i="1" kern="1200" smtClean="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Capital</a:t>
                </a:r>
              </a:p>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ea typeface="+mn-ea"/>
                        <a:cs typeface="+mn-cs"/>
                      </a:rPr>
                      <m:t>𝑅</m:t>
                    </m:r>
                    <m:r>
                      <a:rPr lang="es-MX" sz="1400" b="0" i="1" kern="1200" smtClean="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 Annual return</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Cambria Math" panose="02040503050406030204" pitchFamily="18" charset="0"/>
                      </a:rPr>
                      <m:t>𝜎</m:t>
                    </m:r>
                    <m:r>
                      <a:rPr lang="es-MX" sz="1400" b="0" i="1" kern="1200" smtClean="0">
                        <a:solidFill>
                          <a:schemeClr val="tx1"/>
                        </a:solidFill>
                        <a:latin typeface="Cambria Math" panose="02040503050406030204" pitchFamily="18" charset="0"/>
                        <a:ea typeface="Cambria Math" panose="02040503050406030204" pitchFamily="18" charset="0"/>
                      </a:rPr>
                      <m:t>  </m:t>
                    </m:r>
                    <m:r>
                      <a:rPr lang="es-MX" sz="1400" b="0" i="1" kern="1200" smtClean="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Annual standard deviation</a:t>
                </a:r>
              </a:p>
            </p:txBody>
          </p:sp>
        </mc:Choice>
        <mc:Fallback xmlns="">
          <p:sp>
            <p:nvSpPr>
              <p:cNvPr id="5" name="TextBox 4">
                <a:extLst>
                  <a:ext uri="{FF2B5EF4-FFF2-40B4-BE49-F238E27FC236}">
                    <a16:creationId xmlns:a16="http://schemas.microsoft.com/office/drawing/2014/main" id="{3D087681-83F8-50D0-CCD8-9398BFEF4131}"/>
                  </a:ext>
                </a:extLst>
              </p:cNvPr>
              <p:cNvSpPr txBox="1">
                <a:spLocks noRot="1" noChangeAspect="1" noMove="1" noResize="1" noEditPoints="1" noAdjustHandles="1" noChangeArrowheads="1" noChangeShapeType="1" noTextEdit="1"/>
              </p:cNvSpPr>
              <p:nvPr/>
            </p:nvSpPr>
            <p:spPr>
              <a:xfrm>
                <a:off x="838200" y="4142622"/>
                <a:ext cx="6094854" cy="2259016"/>
              </a:xfrm>
              <a:prstGeom prst="rect">
                <a:avLst/>
              </a:prstGeom>
              <a:blipFill>
                <a:blip r:embed="rId4"/>
                <a:stretch>
                  <a:fillRect t="-1351"/>
                </a:stretch>
              </a:blipFill>
            </p:spPr>
            <p:txBody>
              <a:bodyPr/>
              <a:lstStyle/>
              <a:p>
                <a:r>
                  <a:rPr lang="es-MX">
                    <a:noFill/>
                  </a:rPr>
                  <a:t> </a:t>
                </a:r>
              </a:p>
            </p:txBody>
          </p:sp>
        </mc:Fallback>
      </mc:AlternateContent>
      <p:pic>
        <p:nvPicPr>
          <p:cNvPr id="6" name="Graphic 5" descr="Bullseye">
            <a:extLst>
              <a:ext uri="{FF2B5EF4-FFF2-40B4-BE49-F238E27FC236}">
                <a16:creationId xmlns:a16="http://schemas.microsoft.com/office/drawing/2014/main" id="{BFD9FCD8-AE53-F7EB-1644-196409F69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5700"/>
            <a:ext cx="2794787" cy="2794787"/>
          </a:xfrm>
          <a:prstGeom prst="rect">
            <a:avLst/>
          </a:prstGeom>
        </p:spPr>
      </p:pic>
    </p:spTree>
    <p:extLst>
      <p:ext uri="{BB962C8B-B14F-4D97-AF65-F5344CB8AC3E}">
        <p14:creationId xmlns:p14="http://schemas.microsoft.com/office/powerpoint/2010/main" val="173712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2DA4-5190-AFDE-FD1E-2E2DC42832CF}"/>
              </a:ext>
            </a:extLst>
          </p:cNvPr>
          <p:cNvSpPr>
            <a:spLocks noGrp="1"/>
          </p:cNvSpPr>
          <p:nvPr>
            <p:ph type="title"/>
          </p:nvPr>
        </p:nvSpPr>
        <p:spPr>
          <a:xfrm>
            <a:off x="838200" y="557189"/>
            <a:ext cx="4155825" cy="5571898"/>
          </a:xfrm>
        </p:spPr>
        <p:txBody>
          <a:bodyPr spcFirstLastPara="1" vert="horz" lIns="91440" tIns="45720" rIns="91440" bIns="45720" rtlCol="0" anchor="ctr" anchorCtr="0">
            <a:normAutofit/>
          </a:bodyPr>
          <a:lstStyle/>
          <a:p>
            <a:pPr>
              <a:spcBef>
                <a:spcPct val="0"/>
              </a:spcBef>
            </a:pPr>
            <a:r>
              <a:rPr lang="en-US" sz="5200" b="1" kern="1200" dirty="0">
                <a:solidFill>
                  <a:schemeClr val="tx1"/>
                </a:solidFill>
                <a:latin typeface="+mj-lt"/>
                <a:ea typeface="+mj-ea"/>
                <a:cs typeface="+mj-cs"/>
              </a:rPr>
              <a:t>Objectives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A9AB6-8EA2-14BE-D582-585FF0707EEB}"/>
                  </a:ext>
                </a:extLst>
              </p:cNvPr>
              <p:cNvSpPr>
                <a:spLocks/>
              </p:cNvSpPr>
              <p:nvPr/>
            </p:nvSpPr>
            <p:spPr>
              <a:xfrm>
                <a:off x="5186554" y="728913"/>
                <a:ext cx="6167246" cy="5571898"/>
              </a:xfrm>
              <a:prstGeom prst="rect">
                <a:avLst/>
              </a:prstGeom>
            </p:spPr>
            <p:txBody>
              <a:bodyPr vert="horz" lIns="91440" tIns="45720" rIns="91440" bIns="45720" rtlCol="0" anchor="ctr">
                <a:normAutofit/>
              </a:bodyPr>
              <a:lstStyle/>
              <a:p>
                <a:pPr algn="ctr">
                  <a:lnSpc>
                    <a:spcPct val="90000"/>
                  </a:lnSpc>
                  <a:spcAft>
                    <a:spcPts val="600"/>
                  </a:spcAft>
                </a:pPr>
                <a:r>
                  <a:rPr lang="en-US" sz="2000" b="1" kern="1200" dirty="0">
                    <a:solidFill>
                      <a:schemeClr val="tx1"/>
                    </a:solidFill>
                    <a:latin typeface="+mn-lt"/>
                    <a:ea typeface="+mn-ea"/>
                    <a:cs typeface="+mn-cs"/>
                  </a:rPr>
                  <a:t>max</a:t>
                </a:r>
                <a:r>
                  <a:rPr lang="en-US" sz="2000" i="1" kern="1200" dirty="0">
                    <a:solidFill>
                      <a:schemeClr val="tx1"/>
                    </a:solidFill>
                    <a:latin typeface="+mn-lt"/>
                    <a:ea typeface="+mn-ea"/>
                    <a:cs typeface="+mn-cs"/>
                  </a:rPr>
                  <a:t> </a:t>
                </a:r>
                <a14:m>
                  <m:oMath xmlns:m="http://schemas.openxmlformats.org/officeDocument/2006/math">
                    <m:r>
                      <a:rPr lang="en-US" sz="2000" i="1" kern="1200">
                        <a:solidFill>
                          <a:schemeClr val="tx1"/>
                        </a:solidFill>
                        <a:latin typeface="Cambria Math" panose="02040503050406030204" pitchFamily="18" charset="0"/>
                        <a:ea typeface="+mn-ea"/>
                        <a:cs typeface="+mn-cs"/>
                      </a:rPr>
                      <m:t>&lt;</m:t>
                    </m:r>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𝑥</m:t>
                        </m:r>
                      </m:e>
                      <m:sub>
                        <m:r>
                          <a:rPr lang="en-US" sz="2000" i="1" kern="1200">
                            <a:solidFill>
                              <a:schemeClr val="tx1"/>
                            </a:solidFill>
                            <a:latin typeface="Cambria Math" panose="02040503050406030204" pitchFamily="18" charset="0"/>
                            <a:ea typeface="+mn-ea"/>
                            <a:cs typeface="+mn-cs"/>
                          </a:rPr>
                          <m:t>1</m:t>
                        </m:r>
                      </m:sub>
                    </m:sSub>
                    <m:r>
                      <a:rPr lang="en-US" sz="2000" i="1" kern="1200">
                        <a:solidFill>
                          <a:schemeClr val="tx1"/>
                        </a:solidFill>
                        <a:latin typeface="Cambria Math" panose="02040503050406030204" pitchFamily="18" charset="0"/>
                        <a:ea typeface="+mn-ea"/>
                        <a:cs typeface="+mn-cs"/>
                      </a:rPr>
                      <m:t>,</m:t>
                    </m:r>
                    <m:r>
                      <a:rPr lang="en-US" sz="2000" i="1" kern="1200">
                        <a:solidFill>
                          <a:schemeClr val="tx1"/>
                        </a:solidFill>
                        <a:latin typeface="Cambria Math" panose="02040503050406030204" pitchFamily="18" charset="0"/>
                        <a:ea typeface="+mn-ea"/>
                        <a:cs typeface="+mn-cs"/>
                      </a:rPr>
                      <m:t>𝑅</m:t>
                    </m:r>
                    <m:r>
                      <a:rPr lang="en-US" sz="2000" i="1" kern="1200">
                        <a:solidFill>
                          <a:schemeClr val="tx1"/>
                        </a:solidFill>
                        <a:latin typeface="Cambria Math" panose="02040503050406030204" pitchFamily="18" charset="0"/>
                        <a:ea typeface="+mn-ea"/>
                        <a:cs typeface="+mn-cs"/>
                      </a:rPr>
                      <m:t>&gt; + </m:t>
                    </m:r>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𝑅</m:t>
                        </m:r>
                      </m:e>
                      <m:sub>
                        <m:d>
                          <m:dPr>
                            <m:begChr m:val="{"/>
                            <m:endChr m:val="}"/>
                            <m:ctrlPr>
                              <a:rPr lang="en-US" sz="2000" i="1" kern="1200">
                                <a:solidFill>
                                  <a:schemeClr val="tx1"/>
                                </a:solidFill>
                                <a:latin typeface="Cambria Math" panose="02040503050406030204" pitchFamily="18" charset="0"/>
                                <a:ea typeface="+mn-ea"/>
                                <a:cs typeface="+mn-cs"/>
                              </a:rPr>
                            </m:ctrlPr>
                          </m:dPr>
                          <m:e>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𝑟</m:t>
                                </m:r>
                              </m:e>
                              <m:sub>
                                <m:r>
                                  <a:rPr lang="en-US" sz="2000" i="1" kern="1200">
                                    <a:solidFill>
                                      <a:schemeClr val="tx1"/>
                                    </a:solidFill>
                                    <a:latin typeface="Cambria Math" panose="02040503050406030204" pitchFamily="18" charset="0"/>
                                    <a:ea typeface="+mn-ea"/>
                                    <a:cs typeface="+mn-cs"/>
                                  </a:rPr>
                                  <m:t>𝑓</m:t>
                                </m:r>
                              </m:sub>
                            </m:sSub>
                          </m:e>
                        </m:d>
                        <m:sSub>
                          <m:sSubPr>
                            <m:ctrlPr>
                              <a:rPr lang="en-US" sz="2000" i="1" kern="1200">
                                <a:solidFill>
                                  <a:schemeClr val="tx1"/>
                                </a:solidFill>
                                <a:latin typeface="Cambria Math" panose="02040503050406030204" pitchFamily="18" charset="0"/>
                                <a:ea typeface="+mn-ea"/>
                                <a:cs typeface="+mn-cs"/>
                              </a:rPr>
                            </m:ctrlPr>
                          </m:sSubPr>
                          <m:e>
                            <m:r>
                              <a:rPr lang="en-US" sz="2000" i="1" kern="1200">
                                <a:solidFill>
                                  <a:schemeClr val="tx1"/>
                                </a:solidFill>
                                <a:latin typeface="Cambria Math" panose="02040503050406030204" pitchFamily="18" charset="0"/>
                                <a:ea typeface="+mn-ea"/>
                                <a:cs typeface="+mn-cs"/>
                              </a:rPr>
                              <m:t>𝑥</m:t>
                            </m:r>
                          </m:e>
                          <m:sub>
                            <m:r>
                              <a:rPr lang="en-US" sz="2000" i="1" kern="1200">
                                <a:solidFill>
                                  <a:schemeClr val="tx1"/>
                                </a:solidFill>
                                <a:latin typeface="Cambria Math" panose="02040503050406030204" pitchFamily="18" charset="0"/>
                                <a:ea typeface="+mn-ea"/>
                                <a:cs typeface="+mn-cs"/>
                              </a:rPr>
                              <m:t>2</m:t>
                            </m:r>
                          </m:sub>
                        </m:sSub>
                      </m:sub>
                    </m:sSub>
                  </m:oMath>
                </a14:m>
                <a:endParaRPr lang="en-US" sz="2000" i="1" kern="1200" dirty="0">
                  <a:solidFill>
                    <a:schemeClr val="tx1"/>
                  </a:solidFill>
                  <a:latin typeface="+mn-lt"/>
                  <a:ea typeface="+mn-ea"/>
                  <a:cs typeface="+mn-cs"/>
                </a:endParaRPr>
              </a:p>
              <a:p>
                <a:pPr algn="ctr">
                  <a:lnSpc>
                    <a:spcPct val="90000"/>
                  </a:lnSpc>
                  <a:spcAft>
                    <a:spcPts val="600"/>
                  </a:spcAft>
                  <a:buClr>
                    <a:schemeClr val="dk1"/>
                  </a:buClr>
                  <a:buSzPts val="1200"/>
                </a:pPr>
                <a:r>
                  <a:rPr lang="en-US" sz="2000" b="1" kern="1200" dirty="0" err="1">
                    <a:solidFill>
                      <a:schemeClr val="tx1"/>
                    </a:solidFill>
                    <a:ea typeface="+mn-ea"/>
                    <a:cs typeface="+mn-cs"/>
                    <a:sym typeface="Questrial"/>
                  </a:rPr>
                  <a:t>s.</a:t>
                </a:r>
                <a:r>
                  <a:rPr lang="en-US" sz="2000" b="1" kern="1200" dirty="0">
                    <a:solidFill>
                      <a:schemeClr val="tx1"/>
                    </a:solidFill>
                    <a:ea typeface="+mn-ea"/>
                    <a:cs typeface="+mn-cs"/>
                    <a:sym typeface="Questrial"/>
                  </a:rPr>
                  <a:t>a </a:t>
                </a:r>
                <a14:m>
                  <m:oMath xmlns:m="http://schemas.openxmlformats.org/officeDocument/2006/math">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1</m:t>
                        </m:r>
                      </m:sub>
                    </m:sSub>
                    <m:r>
                      <a:rPr lang="en-US" sz="2000" i="1" kern="1200">
                        <a:solidFill>
                          <a:schemeClr val="tx1"/>
                        </a:solidFill>
                        <a:latin typeface="Cambria Math" panose="02040503050406030204" pitchFamily="18" charset="0"/>
                        <a:ea typeface="+mn-ea"/>
                        <a:cs typeface="+mn-cs"/>
                        <a:sym typeface="Questrial"/>
                      </a:rPr>
                      <m:t>+ </m:t>
                    </m:r>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a:rPr lang="es-MX" sz="2000" b="0" i="1" kern="1200" smtClean="0">
                        <a:solidFill>
                          <a:schemeClr val="tx1"/>
                        </a:solidFill>
                        <a:latin typeface="Cambria Math" panose="02040503050406030204" pitchFamily="18" charset="0"/>
                        <a:ea typeface="+mn-ea"/>
                        <a:cs typeface="+mn-cs"/>
                        <a:sym typeface="Questrial"/>
                      </a:rPr>
                      <m:t>=$1,000,000</m:t>
                    </m:r>
                  </m:oMath>
                </a14:m>
                <a:endParaRPr lang="en-US" sz="2000" i="1" kern="1200" dirty="0">
                  <a:solidFill>
                    <a:schemeClr val="tx1"/>
                  </a:solidFill>
                  <a:latin typeface="+mn-lt"/>
                  <a:ea typeface="+mn-ea"/>
                  <a:cs typeface="+mn-cs"/>
                  <a:sym typeface="Questrial"/>
                </a:endParaRPr>
              </a:p>
              <a:p>
                <a:pPr>
                  <a:lnSpc>
                    <a:spcPct val="90000"/>
                  </a:lnSpc>
                  <a:spcAft>
                    <a:spcPts val="600"/>
                  </a:spcAft>
                  <a:buClr>
                    <a:schemeClr val="dk1"/>
                  </a:buClr>
                  <a:buSzPts val="1200"/>
                </a:pPr>
                <a14:m>
                  <m:oMathPara xmlns:m="http://schemas.openxmlformats.org/officeDocument/2006/math">
                    <m:oMathParaPr>
                      <m:jc m:val="centerGroup"/>
                    </m:oMathParaPr>
                    <m:oMath xmlns:m="http://schemas.openxmlformats.org/officeDocument/2006/math">
                      <m:sSub>
                        <m:sSubPr>
                          <m:ctrlPr>
                            <a:rPr lang="en-US" sz="2000" b="0" i="1" kern="1200">
                              <a:solidFill>
                                <a:schemeClr val="tx1"/>
                              </a:solidFill>
                              <a:latin typeface="Cambria Math" panose="02040503050406030204" pitchFamily="18" charset="0"/>
                              <a:ea typeface="+mn-ea"/>
                              <a:cs typeface="+mn-cs"/>
                              <a:sym typeface="Questrial"/>
                            </a:rPr>
                          </m:ctrlPr>
                        </m:sSubPr>
                        <m:e>
                          <m:r>
                            <a:rPr lang="en-US" sz="2000" b="0" i="1" kern="1200">
                              <a:solidFill>
                                <a:schemeClr val="tx1"/>
                              </a:solidFill>
                              <a:latin typeface="Cambria Math" panose="02040503050406030204" pitchFamily="18" charset="0"/>
                              <a:ea typeface="+mn-ea"/>
                              <a:cs typeface="+mn-cs"/>
                              <a:sym typeface="Questrial"/>
                            </a:rPr>
                            <m:t>𝑥</m:t>
                          </m:r>
                        </m:e>
                        <m:sub>
                          <m:r>
                            <a:rPr lang="es-MX" sz="2000" b="0" i="1" kern="1200" smtClean="0">
                              <a:solidFill>
                                <a:schemeClr val="tx1"/>
                              </a:solidFill>
                              <a:latin typeface="Cambria Math" panose="02040503050406030204" pitchFamily="18" charset="0"/>
                              <a:ea typeface="+mn-ea"/>
                              <a:cs typeface="+mn-cs"/>
                              <a:sym typeface="Questrial"/>
                            </a:rPr>
                            <m:t>1</m:t>
                          </m:r>
                        </m:sub>
                      </m:sSub>
                      <m:r>
                        <m:rPr>
                          <m:aln/>
                        </m:rPr>
                        <a:rPr lang="en-US" sz="2000" i="1" kern="1200">
                          <a:solidFill>
                            <a:schemeClr val="tx1"/>
                          </a:solidFill>
                          <a:latin typeface="Cambria Math" panose="02040503050406030204" pitchFamily="18" charset="0"/>
                          <a:ea typeface="+mn-ea"/>
                          <a:cs typeface="+mn-cs"/>
                          <a:sym typeface="Questrial"/>
                        </a:rPr>
                        <m:t>≤</m:t>
                      </m:r>
                      <m:r>
                        <a:rPr lang="es-MX" sz="2000" b="0" i="1" kern="1200" smtClean="0">
                          <a:solidFill>
                            <a:schemeClr val="tx1"/>
                          </a:solidFill>
                          <a:latin typeface="Cambria Math" panose="02040503050406030204" pitchFamily="18" charset="0"/>
                          <a:ea typeface="+mn-ea"/>
                          <a:cs typeface="+mn-cs"/>
                          <a:sym typeface="Questrial"/>
                        </a:rPr>
                        <m:t>$900,000</m:t>
                      </m:r>
                    </m:oMath>
                  </m:oMathPara>
                </a14:m>
                <a:endParaRPr lang="en-US" sz="2000" i="1" kern="1200" dirty="0">
                  <a:solidFill>
                    <a:schemeClr val="tx1"/>
                  </a:solidFill>
                  <a:latin typeface="+mn-lt"/>
                  <a:ea typeface="+mn-ea"/>
                  <a:cs typeface="+mn-cs"/>
                  <a:sym typeface="Questrial"/>
                </a:endParaRPr>
              </a:p>
              <a:p>
                <a:pPr>
                  <a:lnSpc>
                    <a:spcPct val="90000"/>
                  </a:lnSpc>
                  <a:spcAft>
                    <a:spcPts val="600"/>
                  </a:spcAft>
                  <a:buClr>
                    <a:schemeClr val="dk1"/>
                  </a:buClr>
                  <a:buSzPts val="1200"/>
                </a:pPr>
                <a14:m>
                  <m:oMathPara xmlns:m="http://schemas.openxmlformats.org/officeDocument/2006/math">
                    <m:oMathParaPr>
                      <m:jc m:val="centerGroup"/>
                    </m:oMathParaPr>
                    <m:oMath xmlns:m="http://schemas.openxmlformats.org/officeDocument/2006/math">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m:rPr>
                          <m:aln/>
                        </m:rPr>
                        <a:rPr lang="en-US" sz="2000" i="1" kern="1200" smtClean="0">
                          <a:solidFill>
                            <a:schemeClr val="tx1"/>
                          </a:solidFill>
                          <a:latin typeface="Cambria Math" panose="02040503050406030204" pitchFamily="18" charset="0"/>
                          <a:ea typeface="+mn-ea"/>
                          <a:cs typeface="+mn-cs"/>
                          <a:sym typeface="Questrial"/>
                        </a:rPr>
                        <m:t>≥</m:t>
                      </m:r>
                      <m:r>
                        <a:rPr lang="es-MX" sz="2000" b="0" i="1" kern="1200" smtClean="0">
                          <a:solidFill>
                            <a:schemeClr val="tx1"/>
                          </a:solidFill>
                          <a:latin typeface="Cambria Math" panose="02040503050406030204" pitchFamily="18" charset="0"/>
                          <a:ea typeface="+mn-ea"/>
                          <a:cs typeface="+mn-cs"/>
                          <a:sym typeface="Questrial"/>
                        </a:rPr>
                        <m:t>$100,000</m:t>
                      </m:r>
                    </m:oMath>
                  </m:oMathPara>
                </a14:m>
                <a:endParaRPr lang="en-US" sz="2000" i="1" kern="1200" dirty="0">
                  <a:solidFill>
                    <a:schemeClr val="tx1"/>
                  </a:solidFill>
                  <a:latin typeface="+mn-lt"/>
                  <a:ea typeface="+mn-ea"/>
                  <a:cs typeface="+mn-cs"/>
                  <a:sym typeface="Questrial"/>
                </a:endParaRPr>
              </a:p>
              <a:p>
                <a:pPr algn="ctr"/>
                <a14:m>
                  <m:oMathPara xmlns:m="http://schemas.openxmlformats.org/officeDocument/2006/math">
                    <m:oMathParaPr>
                      <m:jc m:val="center"/>
                    </m:oMathParaPr>
                    <m:oMath xmlns:m="http://schemas.openxmlformats.org/officeDocument/2006/math">
                      <m:r>
                        <a:rPr lang="es-MX" sz="2000" b="0" i="1" smtClean="0">
                          <a:effectLst/>
                          <a:latin typeface="Cambria Math" panose="02040503050406030204" pitchFamily="18" charset="0"/>
                        </a:rPr>
                        <m:t>𝑚</m:t>
                      </m:r>
                      <m:nary>
                        <m:naryPr>
                          <m:chr m:val="∑"/>
                          <m:ctrlPr>
                            <a:rPr lang="pt-BR" sz="2000" i="1" smtClean="0">
                              <a:effectLst/>
                              <a:latin typeface="Cambria Math" panose="02040503050406030204" pitchFamily="18" charset="0"/>
                            </a:rPr>
                          </m:ctrlPr>
                        </m:naryPr>
                        <m:sub>
                          <m:r>
                            <m:rPr>
                              <m:brk m:alnAt="23"/>
                            </m:rPr>
                            <a:rPr lang="es-MX" sz="2000" b="0" i="1" smtClean="0">
                              <a:effectLst/>
                              <a:latin typeface="Cambria Math" panose="02040503050406030204" pitchFamily="18" charset="0"/>
                            </a:rPr>
                            <m:t>𝑖</m:t>
                          </m:r>
                          <m:r>
                            <a:rPr lang="pt-BR" sz="2000" i="1" smtClean="0">
                              <a:effectLst/>
                              <a:latin typeface="Cambria Math" panose="02040503050406030204" pitchFamily="18" charset="0"/>
                            </a:rPr>
                            <m:t>=</m:t>
                          </m:r>
                          <m:r>
                            <a:rPr lang="es-MX" sz="2000" b="0" i="1" smtClean="0">
                              <a:effectLst/>
                              <a:latin typeface="Cambria Math" panose="02040503050406030204" pitchFamily="18" charset="0"/>
                            </a:rPr>
                            <m:t>1</m:t>
                          </m:r>
                        </m:sub>
                        <m:sup>
                          <m:r>
                            <a:rPr lang="es-MX" sz="2000" b="0" i="1" smtClean="0">
                              <a:effectLst/>
                              <a:latin typeface="Cambria Math" panose="02040503050406030204" pitchFamily="18" charset="0"/>
                            </a:rPr>
                            <m:t>𝑚</m:t>
                          </m:r>
                        </m:sup>
                        <m:e>
                          <m:sSub>
                            <m:sSubPr>
                              <m:ctrlPr>
                                <a:rPr lang="pt-BR" sz="200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𝑖</m:t>
                              </m:r>
                            </m:sub>
                          </m:sSub>
                        </m:e>
                      </m:nary>
                      <m:r>
                        <a:rPr lang="es-MX" sz="2000" b="0" i="1" smtClean="0">
                          <a:effectLst/>
                          <a:latin typeface="Cambria Math" panose="02040503050406030204" pitchFamily="18" charset="0"/>
                        </a:rPr>
                        <m:t>−</m:t>
                      </m:r>
                      <m:sSub>
                        <m:sSubPr>
                          <m:ctrlPr>
                            <a:rPr lang="es-MX" sz="2000" b="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𝑚</m:t>
                          </m:r>
                          <m:r>
                            <a:rPr lang="es-MX" sz="2000" b="0" i="1" smtClean="0">
                              <a:effectLst/>
                              <a:latin typeface="Cambria Math" panose="02040503050406030204" pitchFamily="18" charset="0"/>
                            </a:rPr>
                            <m:t>+1</m:t>
                          </m:r>
                        </m:sub>
                      </m:sSub>
                      <m:r>
                        <a:rPr lang="es-MX" sz="2000" b="0" i="1" smtClean="0">
                          <a:effectLst/>
                          <a:latin typeface="Cambria Math" panose="02040503050406030204" pitchFamily="18" charset="0"/>
                          <a:ea typeface="Cambria Math" panose="02040503050406030204" pitchFamily="18" charset="0"/>
                        </a:rPr>
                        <m:t>≥0, </m:t>
                      </m:r>
                      <m:r>
                        <m:rPr>
                          <m:sty m:val="p"/>
                        </m:rPr>
                        <a:rPr lang="es-MX" sz="2000" b="0" i="0" smtClean="0">
                          <a:effectLst/>
                          <a:latin typeface="Cambria Math" panose="02040503050406030204" pitchFamily="18" charset="0"/>
                          <a:ea typeface="Cambria Math" panose="02040503050406030204" pitchFamily="18" charset="0"/>
                        </a:rPr>
                        <m:t>for</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𝑚</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𝜖</m:t>
                      </m:r>
                      <m:r>
                        <a:rPr lang="es-MX" sz="2000" b="0" i="1" smtClean="0">
                          <a:effectLst/>
                          <a:latin typeface="Cambria Math" panose="02040503050406030204" pitchFamily="18" charset="0"/>
                          <a:ea typeface="Cambria Math" panose="02040503050406030204" pitchFamily="18" charset="0"/>
                        </a:rPr>
                        <m:t> </m:t>
                      </m:r>
                      <m:d>
                        <m:dPr>
                          <m:begChr m:val="{"/>
                          <m:endChr m:val="}"/>
                          <m:ctrlPr>
                            <a:rPr lang="es-MX" sz="2000" b="0" i="1" smtClean="0">
                              <a:effectLst/>
                              <a:latin typeface="Cambria Math" panose="02040503050406030204" pitchFamily="18" charset="0"/>
                              <a:ea typeface="Cambria Math" panose="02040503050406030204" pitchFamily="18" charset="0"/>
                            </a:rPr>
                          </m:ctrlPr>
                        </m:dPr>
                        <m:e>
                          <m:r>
                            <a:rPr lang="es-MX" sz="2000" b="0" i="1" smtClean="0">
                              <a:effectLst/>
                              <a:latin typeface="Cambria Math" panose="02040503050406030204" pitchFamily="18" charset="0"/>
                              <a:ea typeface="Cambria Math" panose="02040503050406030204" pitchFamily="18" charset="0"/>
                            </a:rPr>
                            <m:t>1, 2, …, 14</m:t>
                          </m:r>
                        </m:e>
                      </m:d>
                    </m:oMath>
                  </m:oMathPara>
                </a14:m>
                <a:endParaRPr lang="en-US" sz="2000" i="1" kern="1200" dirty="0">
                  <a:solidFill>
                    <a:schemeClr val="tx1"/>
                  </a:solidFill>
                  <a:latin typeface="+mj-lt"/>
                  <a:ea typeface="+mn-ea"/>
                  <a:cs typeface="+mn-cs"/>
                  <a:sym typeface="Questrial"/>
                </a:endParaRPr>
              </a:p>
              <a:p>
                <a:pPr algn="ctr"/>
                <a14:m>
                  <m:oMathPara xmlns:m="http://schemas.openxmlformats.org/officeDocument/2006/math">
                    <m:oMathParaPr>
                      <m:jc m:val="center"/>
                    </m:oMathParaPr>
                    <m:oMath xmlns:m="http://schemas.openxmlformats.org/officeDocument/2006/math">
                      <m:nary>
                        <m:naryPr>
                          <m:chr m:val="∑"/>
                          <m:ctrlPr>
                            <a:rPr lang="en-US" sz="2000" i="1" kern="1200" smtClean="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b="0" i="1" kern="1200" smtClean="0">
                              <a:solidFill>
                                <a:schemeClr val="tx1"/>
                              </a:solidFill>
                              <a:latin typeface="Cambria Math" panose="02040503050406030204" pitchFamily="18" charset="0"/>
                            </a:rPr>
                            <m:t>15</m:t>
                          </m:r>
                        </m:sup>
                        <m:e>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rPr>
                                <m:t>𝑤</m:t>
                              </m:r>
                            </m:e>
                            <m:sub>
                              <m:r>
                                <a:rPr lang="en-US" sz="2000" i="1" kern="1200">
                                  <a:solidFill>
                                    <a:schemeClr val="tx1"/>
                                  </a:solidFill>
                                  <a:latin typeface="Cambria Math" panose="02040503050406030204" pitchFamily="18" charset="0"/>
                                </a:rPr>
                                <m:t>𝑖</m:t>
                              </m:r>
                            </m:sub>
                          </m:sSub>
                        </m:e>
                      </m:nary>
                      <m:r>
                        <a:rPr lang="en-US" sz="2000" i="1" kern="1200">
                          <a:solidFill>
                            <a:schemeClr val="tx1"/>
                          </a:solidFill>
                          <a:latin typeface="Cambria Math" panose="02040503050406030204" pitchFamily="18" charset="0"/>
                          <a:ea typeface="Cambria Math" panose="02040503050406030204" pitchFamily="18" charset="0"/>
                        </a:rPr>
                        <m:t>≤</m:t>
                      </m:r>
                      <m:f>
                        <m:fPr>
                          <m:ctrlPr>
                            <a:rPr lang="en-US" sz="2000" i="1" kern="1200" smtClean="0">
                              <a:solidFill>
                                <a:schemeClr val="tx1"/>
                              </a:solidFill>
                              <a:latin typeface="Cambria Math" panose="02040503050406030204" pitchFamily="18" charset="0"/>
                              <a:ea typeface="Cambria Math" panose="02040503050406030204" pitchFamily="18" charset="0"/>
                            </a:rPr>
                          </m:ctrlPr>
                        </m:fPr>
                        <m:num>
                          <m:nary>
                            <m:naryPr>
                              <m:chr m:val="∑"/>
                              <m:ctrlPr>
                                <a:rPr lang="en-US" sz="2000" i="1" kern="120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b="0" i="1" kern="1200" smtClean="0">
                                  <a:solidFill>
                                    <a:schemeClr val="tx1"/>
                                  </a:solidFill>
                                  <a:latin typeface="Cambria Math" panose="02040503050406030204" pitchFamily="18" charset="0"/>
                                </a:rPr>
                                <m:t>15</m:t>
                              </m:r>
                            </m:sup>
                            <m:e>
                              <m:sSub>
                                <m:sSubPr>
                                  <m:ctrlPr>
                                    <a:rPr lang="en-US" sz="2000" i="1" kern="1200" smtClean="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e>
                          </m:nary>
                        </m:num>
                        <m:den>
                          <m:r>
                            <a:rPr lang="es-MX" sz="2000" b="0" i="1" kern="1200" smtClean="0">
                              <a:solidFill>
                                <a:schemeClr val="tx1"/>
                              </a:solidFill>
                              <a:latin typeface="Cambria Math" panose="02040503050406030204" pitchFamily="18" charset="0"/>
                              <a:ea typeface="Cambria Math" panose="02040503050406030204" pitchFamily="18" charset="0"/>
                            </a:rPr>
                            <m:t>𝑛</m:t>
                          </m:r>
                        </m:den>
                      </m:f>
                    </m:oMath>
                  </m:oMathPara>
                </a14:m>
                <a:endParaRPr lang="en-US" sz="2000" i="1" kern="1200" dirty="0">
                  <a:solidFill>
                    <a:schemeClr val="tx1"/>
                  </a:solidFill>
                  <a:latin typeface="+mn-lt"/>
                  <a:ea typeface="+mn-ea"/>
                  <a:cs typeface="+mn-cs"/>
                  <a:sym typeface="Questrial"/>
                </a:endParaRPr>
              </a:p>
            </p:txBody>
          </p:sp>
        </mc:Choice>
        <mc:Fallback xmlns="">
          <p:sp>
            <p:nvSpPr>
              <p:cNvPr id="3" name="Content Placeholder 2">
                <a:extLst>
                  <a:ext uri="{FF2B5EF4-FFF2-40B4-BE49-F238E27FC236}">
                    <a16:creationId xmlns:a16="http://schemas.microsoft.com/office/drawing/2014/main" id="{02CA9AB6-8EA2-14BE-D582-585FF0707EEB}"/>
                  </a:ext>
                </a:extLst>
              </p:cNvPr>
              <p:cNvSpPr>
                <a:spLocks noRot="1" noChangeAspect="1" noMove="1" noResize="1" noEditPoints="1" noAdjustHandles="1" noChangeArrowheads="1" noChangeShapeType="1" noTextEdit="1"/>
              </p:cNvSpPr>
              <p:nvPr/>
            </p:nvSpPr>
            <p:spPr>
              <a:xfrm>
                <a:off x="5186554" y="728913"/>
                <a:ext cx="6167246" cy="557189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FD80CC-0596-7DF3-9607-8DBF84859BBF}"/>
                  </a:ext>
                </a:extLst>
              </p:cNvPr>
              <p:cNvSpPr txBox="1"/>
              <p:nvPr/>
            </p:nvSpPr>
            <p:spPr>
              <a:xfrm>
                <a:off x="838200" y="4118482"/>
                <a:ext cx="6094854" cy="2259016"/>
              </a:xfrm>
              <a:prstGeom prst="rect">
                <a:avLst/>
              </a:prstGeom>
              <a:noFill/>
            </p:spPr>
            <p:txBody>
              <a:bodyPr wrap="square">
                <a:spAutoFit/>
              </a:bodyPr>
              <a:lstStyle/>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rPr>
                      <m:t>𝑛</m:t>
                    </m:r>
                    <m:r>
                      <a:rPr lang="es-MX" sz="1400" b="0" i="1" kern="1200" smtClean="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n-lt"/>
                    <a:ea typeface="+mn-ea"/>
                    <a:cs typeface="+mn-cs"/>
                  </a:rPr>
                  <a:t>  15</a:t>
                </a:r>
              </a:p>
              <a:p>
                <a:pPr>
                  <a:lnSpc>
                    <a:spcPct val="90000"/>
                  </a:lnSpc>
                  <a:spcAft>
                    <a:spcPts val="600"/>
                  </a:spcAft>
                </a:pPr>
                <a14:m>
                  <m:oMath xmlns:m="http://schemas.openxmlformats.org/officeDocument/2006/math">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𝑥</m:t>
                        </m:r>
                      </m:e>
                      <m:sub>
                        <m:r>
                          <a:rPr lang="en-US" sz="1400"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rPr>
                      <m:t>=</m:t>
                    </m:r>
                    <m:d>
                      <m:dPr>
                        <m:ctrlPr>
                          <a:rPr lang="en-US" sz="1400" i="1" kern="1200">
                            <a:solidFill>
                              <a:schemeClr val="tx1"/>
                            </a:solidFill>
                            <a:latin typeface="Cambria Math" panose="02040503050406030204" pitchFamily="18" charset="0"/>
                          </a:rPr>
                        </m:ctrlPr>
                      </m:dPr>
                      <m:e>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𝑤</m:t>
                            </m:r>
                          </m:e>
                          <m:sub>
                            <m:r>
                              <a:rPr lang="en-US" sz="1400"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rPr>
                          <m:t>, </m:t>
                        </m:r>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𝑤</m:t>
                            </m:r>
                          </m:e>
                          <m:sub>
                            <m:r>
                              <a:rPr lang="en-US" sz="1400" i="1" kern="1200">
                                <a:solidFill>
                                  <a:schemeClr val="tx1"/>
                                </a:solidFill>
                                <a:latin typeface="Cambria Math" panose="02040503050406030204" pitchFamily="18" charset="0"/>
                              </a:rPr>
                              <m:t>2</m:t>
                            </m:r>
                          </m:sub>
                        </m:sSub>
                        <m:r>
                          <a:rPr lang="en-US" sz="1400" i="1" kern="1200">
                            <a:solidFill>
                              <a:schemeClr val="tx1"/>
                            </a:solidFill>
                            <a:latin typeface="Cambria Math" panose="02040503050406030204" pitchFamily="18" charset="0"/>
                          </a:rPr>
                          <m:t>, …, </m:t>
                        </m:r>
                        <m:sSub>
                          <m:sSubPr>
                            <m:ctrlPr>
                              <a:rPr lang="en-US" sz="1400" i="1" kern="1200">
                                <a:solidFill>
                                  <a:schemeClr val="tx1"/>
                                </a:solidFill>
                                <a:latin typeface="Cambria Math" panose="02040503050406030204" pitchFamily="18" charset="0"/>
                              </a:rPr>
                            </m:ctrlPr>
                          </m:sSubPr>
                          <m:e>
                            <m:r>
                              <a:rPr lang="en-US" sz="1400" i="1" kern="1200">
                                <a:solidFill>
                                  <a:schemeClr val="tx1"/>
                                </a:solidFill>
                                <a:latin typeface="Cambria Math" panose="02040503050406030204" pitchFamily="18" charset="0"/>
                              </a:rPr>
                              <m:t>𝑤</m:t>
                            </m:r>
                          </m:e>
                          <m:sub>
                            <m:r>
                              <a:rPr lang="es-MX" sz="1400" i="1" kern="1200">
                                <a:solidFill>
                                  <a:schemeClr val="tx1"/>
                                </a:solidFill>
                                <a:latin typeface="Cambria Math" panose="02040503050406030204" pitchFamily="18" charset="0"/>
                              </a:rPr>
                              <m:t>15</m:t>
                            </m:r>
                          </m:sub>
                        </m:sSub>
                      </m:e>
                    </m:d>
                    <m:r>
                      <a:rPr lang="en-US" sz="1400" i="1" kern="1200">
                        <a:solidFill>
                          <a:schemeClr val="tx1"/>
                        </a:solidFill>
                        <a:latin typeface="Cambria Math" panose="02040503050406030204" pitchFamily="18" charset="0"/>
                      </a:rPr>
                      <m:t>     </m:t>
                    </m:r>
                  </m:oMath>
                </a14:m>
                <a:r>
                  <a:rPr lang="en-US" sz="1400" i="1" kern="1200" dirty="0">
                    <a:solidFill>
                      <a:schemeClr val="tx1"/>
                    </a:solidFill>
                  </a:rPr>
                  <a:t> </a:t>
                </a:r>
              </a:p>
              <a:p>
                <a:pPr>
                  <a:lnSpc>
                    <a:spcPct val="90000"/>
                  </a:lnSpc>
                  <a:spcAft>
                    <a:spcPts val="600"/>
                  </a:spcAft>
                </a:pPr>
                <a14:m>
                  <m:oMath xmlns:m="http://schemas.openxmlformats.org/officeDocument/2006/math">
                    <m:sSub>
                      <m:sSubPr>
                        <m:ctrlPr>
                          <a:rPr lang="en-US" sz="1400" i="1" kern="1200" smtClean="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𝑥</m:t>
                        </m:r>
                      </m:e>
                      <m:sub>
                        <m:r>
                          <a:rPr lang="es-MX" sz="1400" b="0" i="1" kern="1200" smtClean="0">
                            <a:solidFill>
                              <a:schemeClr val="tx1"/>
                            </a:solidFill>
                            <a:latin typeface="Cambria Math" panose="02040503050406030204" pitchFamily="18" charset="0"/>
                            <a:ea typeface="+mn-ea"/>
                            <a:cs typeface="+mn-cs"/>
                          </a:rPr>
                          <m:t>2</m:t>
                        </m:r>
                      </m:sub>
                    </m:sSub>
                    <m:r>
                      <a:rPr lang="en-US" sz="1400" i="1" kern="1200" smtClean="0">
                        <a:solidFill>
                          <a:schemeClr val="tx1"/>
                        </a:solidFill>
                        <a:latin typeface="Cambria Math" panose="02040503050406030204" pitchFamily="18" charset="0"/>
                        <a:ea typeface="+mn-ea"/>
                        <a:cs typeface="+mn-cs"/>
                      </a:rPr>
                      <m:t>=</m:t>
                    </m:r>
                    <m:sSub>
                      <m:sSubPr>
                        <m:ctrlPr>
                          <a:rPr lang="es-MX" sz="1400" b="0" i="1" kern="1200" smtClean="0">
                            <a:solidFill>
                              <a:schemeClr val="tx1"/>
                            </a:solidFill>
                            <a:latin typeface="Cambria Math" panose="02040503050406030204" pitchFamily="18" charset="0"/>
                            <a:ea typeface="+mn-ea"/>
                            <a:cs typeface="+mn-cs"/>
                          </a:rPr>
                        </m:ctrlPr>
                      </m:sSubPr>
                      <m:e>
                        <m:r>
                          <a:rPr lang="es-MX" sz="1400" b="0" i="1" kern="1200" smtClean="0">
                            <a:solidFill>
                              <a:schemeClr val="tx1"/>
                            </a:solidFill>
                            <a:latin typeface="Cambria Math" panose="02040503050406030204" pitchFamily="18" charset="0"/>
                            <a:ea typeface="+mn-ea"/>
                            <a:cs typeface="+mn-cs"/>
                          </a:rPr>
                          <m:t>𝑥</m:t>
                        </m:r>
                      </m:e>
                      <m:sub>
                        <m:r>
                          <a:rPr lang="es-MX" sz="1400" b="0" i="1" kern="1200" smtClean="0">
                            <a:solidFill>
                              <a:schemeClr val="tx1"/>
                            </a:solidFill>
                            <a:latin typeface="Cambria Math" panose="02040503050406030204" pitchFamily="18" charset="0"/>
                            <a:ea typeface="+mn-ea"/>
                            <a:cs typeface="+mn-cs"/>
                          </a:rPr>
                          <m:t>2</m:t>
                        </m:r>
                      </m:sub>
                    </m:sSub>
                    <m:r>
                      <a:rPr lang="en-US" sz="1400" i="1" kern="1200" smtClean="0">
                        <a:solidFill>
                          <a:schemeClr val="tx1"/>
                        </a:solidFill>
                        <a:latin typeface="Cambria Math" panose="02040503050406030204" pitchFamily="18" charset="0"/>
                        <a:ea typeface="+mn-ea"/>
                        <a:cs typeface="+mn-cs"/>
                      </a:rPr>
                      <m:t>     </m:t>
                    </m:r>
                  </m:oMath>
                </a14:m>
                <a:r>
                  <a:rPr lang="en-US" sz="1400" i="1" kern="1200" dirty="0">
                    <a:solidFill>
                      <a:schemeClr val="tx1"/>
                    </a:solidFill>
                    <a:latin typeface="+mn-lt"/>
                    <a:ea typeface="+mn-ea"/>
                    <a:cs typeface="+mn-cs"/>
                  </a:rPr>
                  <a:t> </a:t>
                </a:r>
                <a:endParaRPr lang="es-MX" sz="1400" i="1" kern="1200" dirty="0">
                  <a:solidFill>
                    <a:schemeClr val="tx1"/>
                  </a:solidFill>
                  <a:latin typeface="Cambria Math" panose="02040503050406030204" pitchFamily="18" charset="0"/>
                  <a:ea typeface="+mn-ea"/>
                  <a:cs typeface="+mn-cs"/>
                </a:endParaRP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n-US"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ea typeface="+mn-ea"/>
                        <a:cs typeface="+mn-cs"/>
                      </a:rPr>
                      <m:t>= </m:t>
                    </m:r>
                  </m:oMath>
                </a14:m>
                <a:r>
                  <a:rPr lang="en-US" sz="1400" i="1" kern="1200" dirty="0">
                    <a:solidFill>
                      <a:schemeClr val="tx1"/>
                    </a:solidFill>
                    <a:latin typeface="+mn-lt"/>
                    <a:ea typeface="+mn-ea"/>
                    <a:cs typeface="+mn-cs"/>
                  </a:rPr>
                  <a:t>0.9</a:t>
                </a: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s-MX" b="0" i="1" kern="1200" smtClean="0">
                            <a:solidFill>
                              <a:schemeClr val="tx1"/>
                            </a:solidFill>
                            <a:latin typeface="Cambria Math" panose="02040503050406030204" pitchFamily="18" charset="0"/>
                          </a:rPr>
                          <m:t>2</m:t>
                        </m:r>
                      </m:sub>
                    </m:sSub>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n-lt"/>
                    <a:ea typeface="+mn-ea"/>
                    <a:cs typeface="+mn-cs"/>
                  </a:rPr>
                  <a:t> 0.1</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mn-ea"/>
                        <a:cs typeface="+mn-cs"/>
                      </a:rPr>
                      <m:t>𝛿</m:t>
                    </m:r>
                    <m:r>
                      <a:rPr lang="es-MX" sz="1400" b="0" i="1" kern="1200" smtClean="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n-lt"/>
                    <a:ea typeface="+mn-ea"/>
                    <a:cs typeface="+mn-cs"/>
                  </a:rPr>
                  <a:t> $ 1,000,000</a:t>
                </a:r>
              </a:p>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ea typeface="+mn-ea"/>
                        <a:cs typeface="+mn-cs"/>
                      </a:rPr>
                      <m:t>𝑅</m:t>
                    </m:r>
                    <m:r>
                      <a:rPr lang="es-MX" sz="1400" b="0" i="1" kern="1200" smtClean="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 Annual return</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Cambria Math" panose="02040503050406030204" pitchFamily="18" charset="0"/>
                      </a:rPr>
                      <m:t>𝜎</m:t>
                    </m:r>
                    <m:r>
                      <a:rPr lang="es-MX" sz="1400" b="0" i="1" kern="1200" smtClean="0">
                        <a:solidFill>
                          <a:schemeClr val="tx1"/>
                        </a:solidFill>
                        <a:latin typeface="Cambria Math" panose="02040503050406030204" pitchFamily="18" charset="0"/>
                        <a:ea typeface="Cambria Math" panose="02040503050406030204" pitchFamily="18" charset="0"/>
                      </a:rPr>
                      <m:t>  </m:t>
                    </m:r>
                    <m:r>
                      <a:rPr lang="es-MX" sz="1400" b="0" i="1" kern="1200" smtClean="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Annual standard deviation</a:t>
                </a:r>
                <a:endParaRPr lang="en-US" sz="1400" i="1" kern="1200" dirty="0">
                  <a:solidFill>
                    <a:schemeClr val="tx1"/>
                  </a:solidFill>
                  <a:latin typeface="+mn-lt"/>
                  <a:ea typeface="+mn-ea"/>
                  <a:cs typeface="+mn-cs"/>
                </a:endParaRPr>
              </a:p>
            </p:txBody>
          </p:sp>
        </mc:Choice>
        <mc:Fallback xmlns="">
          <p:sp>
            <p:nvSpPr>
              <p:cNvPr id="5" name="TextBox 4">
                <a:extLst>
                  <a:ext uri="{FF2B5EF4-FFF2-40B4-BE49-F238E27FC236}">
                    <a16:creationId xmlns:a16="http://schemas.microsoft.com/office/drawing/2014/main" id="{49FD80CC-0596-7DF3-9607-8DBF84859BBF}"/>
                  </a:ext>
                </a:extLst>
              </p:cNvPr>
              <p:cNvSpPr txBox="1">
                <a:spLocks noRot="1" noChangeAspect="1" noMove="1" noResize="1" noEditPoints="1" noAdjustHandles="1" noChangeArrowheads="1" noChangeShapeType="1" noTextEdit="1"/>
              </p:cNvSpPr>
              <p:nvPr/>
            </p:nvSpPr>
            <p:spPr>
              <a:xfrm>
                <a:off x="838200" y="4118482"/>
                <a:ext cx="6094854" cy="2259016"/>
              </a:xfrm>
              <a:prstGeom prst="rect">
                <a:avLst/>
              </a:prstGeom>
              <a:blipFill>
                <a:blip r:embed="rId4"/>
                <a:stretch>
                  <a:fillRect t="-1351"/>
                </a:stretch>
              </a:blipFill>
            </p:spPr>
            <p:txBody>
              <a:bodyPr/>
              <a:lstStyle/>
              <a:p>
                <a:r>
                  <a:rPr lang="es-MX">
                    <a:noFill/>
                  </a:rPr>
                  <a:t> </a:t>
                </a:r>
              </a:p>
            </p:txBody>
          </p:sp>
        </mc:Fallback>
      </mc:AlternateContent>
      <p:pic>
        <p:nvPicPr>
          <p:cNvPr id="7" name="Graphic 6" descr="Bullseye">
            <a:extLst>
              <a:ext uri="{FF2B5EF4-FFF2-40B4-BE49-F238E27FC236}">
                <a16:creationId xmlns:a16="http://schemas.microsoft.com/office/drawing/2014/main" id="{74D8654E-DCC7-EA10-C9B0-41B36A9E50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5700"/>
            <a:ext cx="2794787" cy="2794787"/>
          </a:xfrm>
          <a:prstGeom prst="rect">
            <a:avLst/>
          </a:prstGeom>
        </p:spPr>
      </p:pic>
    </p:spTree>
    <p:extLst>
      <p:ext uri="{BB962C8B-B14F-4D97-AF65-F5344CB8AC3E}">
        <p14:creationId xmlns:p14="http://schemas.microsoft.com/office/powerpoint/2010/main" val="389467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A4038A4-21A2-BE6A-E228-D8E026C20401}"/>
              </a:ext>
            </a:extLst>
          </p:cNvPr>
          <p:cNvSpPr txBox="1">
            <a:spLocks/>
          </p:cNvSpPr>
          <p:nvPr/>
        </p:nvSpPr>
        <p:spPr>
          <a:xfrm>
            <a:off x="1484310" y="4136231"/>
            <a:ext cx="10018713" cy="138588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buFont typeface="Arial"/>
              <a:buNone/>
            </a:pPr>
            <a:endParaRPr lang="en-US" dirty="0"/>
          </a:p>
        </p:txBody>
      </p:sp>
      <p:sp>
        <p:nvSpPr>
          <p:cNvPr id="2" name="Title 1">
            <a:extLst>
              <a:ext uri="{FF2B5EF4-FFF2-40B4-BE49-F238E27FC236}">
                <a16:creationId xmlns:a16="http://schemas.microsoft.com/office/drawing/2014/main" id="{27CE592B-4285-4016-3244-E5B673C1812A}"/>
              </a:ext>
            </a:extLst>
          </p:cNvPr>
          <p:cNvSpPr>
            <a:spLocks noGrp="1"/>
          </p:cNvSpPr>
          <p:nvPr>
            <p:ph type="title"/>
          </p:nvPr>
        </p:nvSpPr>
        <p:spPr>
          <a:xfrm>
            <a:off x="838200" y="557189"/>
            <a:ext cx="3374136" cy="5567891"/>
          </a:xfrm>
        </p:spPr>
        <p:txBody>
          <a:bodyPr>
            <a:normAutofit/>
          </a:bodyPr>
          <a:lstStyle/>
          <a:p>
            <a:br>
              <a:rPr lang="en-US" sz="4100" b="1"/>
            </a:br>
            <a:r>
              <a:rPr lang="en-US" sz="4100" b="1"/>
              <a:t>Methodology for Project Development</a:t>
            </a:r>
          </a:p>
        </p:txBody>
      </p:sp>
      <p:graphicFrame>
        <p:nvGraphicFramePr>
          <p:cNvPr id="20" name="Content Placeholder 2">
            <a:extLst>
              <a:ext uri="{FF2B5EF4-FFF2-40B4-BE49-F238E27FC236}">
                <a16:creationId xmlns:a16="http://schemas.microsoft.com/office/drawing/2014/main" id="{800D577E-5951-35EF-307E-9144E72C0241}"/>
              </a:ext>
            </a:extLst>
          </p:cNvPr>
          <p:cNvGraphicFramePr>
            <a:graphicFrameLocks noGrp="1"/>
          </p:cNvGraphicFramePr>
          <p:nvPr>
            <p:ph idx="1"/>
            <p:extLst>
              <p:ext uri="{D42A27DB-BD31-4B8C-83A1-F6EECF244321}">
                <p14:modId xmlns:p14="http://schemas.microsoft.com/office/powerpoint/2010/main" val="344302556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39E987-1BE8-6E63-D7DC-9568E4B2B6AC}"/>
                  </a:ext>
                </a:extLst>
              </p:cNvPr>
              <p:cNvSpPr txBox="1"/>
              <p:nvPr/>
            </p:nvSpPr>
            <p:spPr>
              <a:xfrm>
                <a:off x="8017933" y="4172199"/>
                <a:ext cx="1084464" cy="656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MX" sz="1900" i="1">
                              <a:solidFill>
                                <a:schemeClr val="bg1"/>
                              </a:solidFill>
                              <a:latin typeface="Cambria Math" panose="02040503050406030204" pitchFamily="18" charset="0"/>
                            </a:rPr>
                          </m:ctrlPr>
                        </m:funcPr>
                        <m:fName>
                          <m:r>
                            <a:rPr lang="es-MX" sz="1900" i="1">
                              <a:solidFill>
                                <a:schemeClr val="bg1"/>
                              </a:solidFill>
                              <a:latin typeface="Cambria Math" panose="02040503050406030204" pitchFamily="18" charset="0"/>
                            </a:rPr>
                            <m:t>𝑙𝑛</m:t>
                          </m:r>
                        </m:fName>
                        <m:e>
                          <m:d>
                            <m:dPr>
                              <m:ctrlPr>
                                <a:rPr lang="es-MX" sz="1900" i="1">
                                  <a:solidFill>
                                    <a:schemeClr val="bg1"/>
                                  </a:solidFill>
                                  <a:latin typeface="Cambria Math" panose="02040503050406030204" pitchFamily="18" charset="0"/>
                                </a:rPr>
                              </m:ctrlPr>
                            </m:dPr>
                            <m:e>
                              <m:r>
                                <a:rPr lang="es-MX" sz="1900" i="1">
                                  <a:solidFill>
                                    <a:schemeClr val="bg1"/>
                                  </a:solidFill>
                                  <a:latin typeface="Cambria Math" panose="02040503050406030204" pitchFamily="18" charset="0"/>
                                </a:rPr>
                                <m:t> </m:t>
                              </m:r>
                              <m:f>
                                <m:fPr>
                                  <m:ctrlPr>
                                    <a:rPr lang="es-MX" sz="1900" i="1">
                                      <a:solidFill>
                                        <a:schemeClr val="bg1"/>
                                      </a:solidFill>
                                      <a:latin typeface="Cambria Math" panose="02040503050406030204" pitchFamily="18" charset="0"/>
                                    </a:rPr>
                                  </m:ctrlPr>
                                </m:fPr>
                                <m:num>
                                  <m:sSub>
                                    <m:sSubPr>
                                      <m:ctrlPr>
                                        <a:rPr lang="es-MX" sz="1900" i="1">
                                          <a:solidFill>
                                            <a:schemeClr val="bg1"/>
                                          </a:solidFill>
                                          <a:latin typeface="Cambria Math" panose="02040503050406030204" pitchFamily="18" charset="0"/>
                                        </a:rPr>
                                      </m:ctrlPr>
                                    </m:sSubPr>
                                    <m:e>
                                      <m:r>
                                        <a:rPr lang="es-MX" sz="1900" i="1">
                                          <a:solidFill>
                                            <a:schemeClr val="bg1"/>
                                          </a:solidFill>
                                          <a:latin typeface="Cambria Math" panose="02040503050406030204" pitchFamily="18" charset="0"/>
                                        </a:rPr>
                                        <m:t>𝑝</m:t>
                                      </m:r>
                                    </m:e>
                                    <m:sub>
                                      <m:r>
                                        <a:rPr lang="es-MX" sz="1900" i="1">
                                          <a:solidFill>
                                            <a:schemeClr val="bg1"/>
                                          </a:solidFill>
                                          <a:latin typeface="Cambria Math" panose="02040503050406030204" pitchFamily="18" charset="0"/>
                                        </a:rPr>
                                        <m:t>𝑡</m:t>
                                      </m:r>
                                    </m:sub>
                                  </m:sSub>
                                </m:num>
                                <m:den>
                                  <m:sSub>
                                    <m:sSubPr>
                                      <m:ctrlPr>
                                        <a:rPr lang="es-MX" sz="1900" i="1">
                                          <a:solidFill>
                                            <a:schemeClr val="bg1"/>
                                          </a:solidFill>
                                          <a:latin typeface="Cambria Math" panose="02040503050406030204" pitchFamily="18" charset="0"/>
                                        </a:rPr>
                                      </m:ctrlPr>
                                    </m:sSubPr>
                                    <m:e>
                                      <m:r>
                                        <a:rPr lang="es-MX" sz="1900" i="1">
                                          <a:solidFill>
                                            <a:schemeClr val="bg1"/>
                                          </a:solidFill>
                                          <a:latin typeface="Cambria Math" panose="02040503050406030204" pitchFamily="18" charset="0"/>
                                        </a:rPr>
                                        <m:t>𝑝</m:t>
                                      </m:r>
                                    </m:e>
                                    <m:sub>
                                      <m:r>
                                        <a:rPr lang="es-MX" sz="1900" i="1">
                                          <a:solidFill>
                                            <a:schemeClr val="bg1"/>
                                          </a:solidFill>
                                          <a:latin typeface="Cambria Math" panose="02040503050406030204" pitchFamily="18" charset="0"/>
                                        </a:rPr>
                                        <m:t>𝑡</m:t>
                                      </m:r>
                                      <m:r>
                                        <a:rPr lang="es-MX" sz="1900" i="1">
                                          <a:solidFill>
                                            <a:schemeClr val="bg1"/>
                                          </a:solidFill>
                                          <a:latin typeface="Cambria Math" panose="02040503050406030204" pitchFamily="18" charset="0"/>
                                        </a:rPr>
                                        <m:t>−1</m:t>
                                      </m:r>
                                    </m:sub>
                                  </m:sSub>
                                </m:den>
                              </m:f>
                            </m:e>
                          </m:d>
                        </m:e>
                      </m:func>
                    </m:oMath>
                  </m:oMathPara>
                </a14:m>
                <a:endParaRPr lang="es-MX" sz="1900" i="1" dirty="0">
                  <a:solidFill>
                    <a:schemeClr val="bg1"/>
                  </a:solidFill>
                  <a:latin typeface="+mj-lt"/>
                </a:endParaRPr>
              </a:p>
            </p:txBody>
          </p:sp>
        </mc:Choice>
        <mc:Fallback xmlns="">
          <p:sp>
            <p:nvSpPr>
              <p:cNvPr id="3" name="TextBox 2">
                <a:extLst>
                  <a:ext uri="{FF2B5EF4-FFF2-40B4-BE49-F238E27FC236}">
                    <a16:creationId xmlns:a16="http://schemas.microsoft.com/office/drawing/2014/main" id="{0239E987-1BE8-6E63-D7DC-9568E4B2B6AC}"/>
                  </a:ext>
                </a:extLst>
              </p:cNvPr>
              <p:cNvSpPr txBox="1">
                <a:spLocks noRot="1" noChangeAspect="1" noMove="1" noResize="1" noEditPoints="1" noAdjustHandles="1" noChangeArrowheads="1" noChangeShapeType="1" noTextEdit="1"/>
              </p:cNvSpPr>
              <p:nvPr/>
            </p:nvSpPr>
            <p:spPr>
              <a:xfrm>
                <a:off x="8017933" y="4172199"/>
                <a:ext cx="1084464" cy="656975"/>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7224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2187363" y="1671569"/>
            <a:ext cx="5801917" cy="2228760"/>
          </a:xfrm>
        </p:spPr>
        <p:txBody>
          <a:bodyPr anchor="b">
            <a:normAutofit/>
          </a:bodyPr>
          <a:lstStyle/>
          <a:p>
            <a:r>
              <a:rPr lang="es-MX" sz="4000" b="1" dirty="0" err="1"/>
              <a:t>Selected</a:t>
            </a:r>
            <a:r>
              <a:rPr lang="es-MX" sz="4000" b="1" dirty="0"/>
              <a:t> stocks</a:t>
            </a:r>
            <a:br>
              <a:rPr lang="es-MX" sz="4000" b="1" dirty="0"/>
            </a:br>
            <a:r>
              <a:rPr lang="es-MX" sz="2000" dirty="0" err="1"/>
              <a:t>According</a:t>
            </a:r>
            <a:r>
              <a:rPr lang="es-MX" sz="2000" dirty="0"/>
              <a:t> </a:t>
            </a:r>
            <a:r>
              <a:rPr lang="es-MX" sz="2000" dirty="0" err="1"/>
              <a:t>to</a:t>
            </a:r>
            <a:r>
              <a:rPr lang="es-MX" sz="2000" dirty="0"/>
              <a:t> </a:t>
            </a:r>
            <a:r>
              <a:rPr lang="es-MX" sz="2000" dirty="0" err="1"/>
              <a:t>Yahoo</a:t>
            </a:r>
            <a:r>
              <a:rPr lang="es-MX" sz="2000" dirty="0"/>
              <a:t> </a:t>
            </a:r>
            <a:r>
              <a:rPr lang="es-MX" sz="2000" dirty="0" err="1"/>
              <a:t>Finance</a:t>
            </a:r>
            <a:r>
              <a:rPr lang="es-MX" sz="2000" dirty="0"/>
              <a:t>, the </a:t>
            </a:r>
            <a:r>
              <a:rPr lang="es-MX" sz="2000" dirty="0" err="1"/>
              <a:t>most</a:t>
            </a:r>
            <a:r>
              <a:rPr lang="es-MX" sz="2000" dirty="0"/>
              <a:t> </a:t>
            </a:r>
            <a:r>
              <a:rPr lang="es-MX" sz="2000" dirty="0" err="1"/>
              <a:t>volatile</a:t>
            </a:r>
            <a:r>
              <a:rPr lang="es-MX" sz="2000" dirty="0"/>
              <a:t> stocks </a:t>
            </a:r>
            <a:r>
              <a:rPr lang="es-MX" sz="2000" dirty="0" err="1"/>
              <a:t>were</a:t>
            </a:r>
            <a:r>
              <a:rPr lang="es-MX" sz="2000" dirty="0"/>
              <a:t> the </a:t>
            </a:r>
            <a:r>
              <a:rPr lang="es-MX" sz="2000" dirty="0" err="1"/>
              <a:t>following</a:t>
            </a:r>
            <a:r>
              <a:rPr lang="es-MX" sz="2000" dirty="0"/>
              <a:t>:</a:t>
            </a:r>
            <a:endParaRPr lang="es-MX" sz="4000" dirty="0"/>
          </a:p>
        </p:txBody>
      </p:sp>
      <p:pic>
        <p:nvPicPr>
          <p:cNvPr id="7" name="Graphic 6" descr="Checkmark">
            <a:extLst>
              <a:ext uri="{FF2B5EF4-FFF2-40B4-BE49-F238E27FC236}">
                <a16:creationId xmlns:a16="http://schemas.microsoft.com/office/drawing/2014/main" id="{1D6FD86F-3A8D-025A-FA4D-8A73B38549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22"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2187364" y="4072045"/>
            <a:ext cx="5801917" cy="1611206"/>
          </a:xfrm>
        </p:spPr>
        <p:txBody>
          <a:bodyPr numCol="3">
            <a:normAutofit/>
          </a:bodyPr>
          <a:lstStyle/>
          <a:p>
            <a:r>
              <a:rPr lang="es-MX" sz="1400" b="0" i="0" dirty="0">
                <a:effectLst/>
              </a:rPr>
              <a:t>AFRM</a:t>
            </a:r>
          </a:p>
          <a:p>
            <a:r>
              <a:rPr lang="es-MX" sz="1400" b="0" i="0" dirty="0">
                <a:effectLst/>
              </a:rPr>
              <a:t>AMAT</a:t>
            </a:r>
          </a:p>
          <a:p>
            <a:r>
              <a:rPr lang="es-MX" sz="1400" b="0" i="0" dirty="0">
                <a:effectLst/>
              </a:rPr>
              <a:t>AMD</a:t>
            </a:r>
          </a:p>
          <a:p>
            <a:r>
              <a:rPr lang="es-MX" sz="1400" b="0" i="0" dirty="0">
                <a:effectLst/>
              </a:rPr>
              <a:t>BABA</a:t>
            </a:r>
          </a:p>
          <a:p>
            <a:r>
              <a:rPr lang="es-MX" sz="1400" b="0" i="0" dirty="0">
                <a:effectLst/>
              </a:rPr>
              <a:t>MU</a:t>
            </a:r>
          </a:p>
          <a:p>
            <a:r>
              <a:rPr lang="es-MX" sz="1400" b="0" i="0" dirty="0">
                <a:effectLst/>
              </a:rPr>
              <a:t>NIO</a:t>
            </a:r>
          </a:p>
          <a:p>
            <a:r>
              <a:rPr lang="es-MX" sz="1400" b="0" i="0" dirty="0">
                <a:effectLst/>
              </a:rPr>
              <a:t>NVDA</a:t>
            </a:r>
          </a:p>
          <a:p>
            <a:r>
              <a:rPr lang="es-MX" sz="1400" b="0" i="0" dirty="0">
                <a:effectLst/>
              </a:rPr>
              <a:t>ON</a:t>
            </a:r>
          </a:p>
          <a:p>
            <a:r>
              <a:rPr lang="es-MX" sz="1400" b="0" i="0" dirty="0">
                <a:effectLst/>
              </a:rPr>
              <a:t>RIOT</a:t>
            </a:r>
          </a:p>
          <a:p>
            <a:r>
              <a:rPr lang="es-MX" sz="1400" b="0" i="0" dirty="0">
                <a:effectLst/>
              </a:rPr>
              <a:t>SAVA</a:t>
            </a:r>
          </a:p>
          <a:p>
            <a:r>
              <a:rPr lang="es-MX" sz="1400" b="0" i="0" dirty="0">
                <a:effectLst/>
              </a:rPr>
              <a:t>SPCE</a:t>
            </a:r>
          </a:p>
          <a:p>
            <a:r>
              <a:rPr lang="es-MX" sz="1400" b="0" i="0" dirty="0">
                <a:effectLst/>
              </a:rPr>
              <a:t>SQ</a:t>
            </a:r>
          </a:p>
          <a:p>
            <a:r>
              <a:rPr lang="es-MX" sz="1400" b="0" i="0" dirty="0">
                <a:effectLst/>
              </a:rPr>
              <a:t>TSLA</a:t>
            </a:r>
          </a:p>
          <a:p>
            <a:r>
              <a:rPr lang="es-MX" sz="1400" b="0" i="0" dirty="0">
                <a:effectLst/>
              </a:rPr>
              <a:t>WISH</a:t>
            </a:r>
          </a:p>
          <a:p>
            <a:r>
              <a:rPr lang="es-MX" sz="1400" b="0" i="0" dirty="0">
                <a:effectLst/>
              </a:rPr>
              <a:t>XPEV</a:t>
            </a:r>
          </a:p>
          <a:p>
            <a:pPr marL="0" indent="0">
              <a:buNone/>
            </a:pPr>
            <a:endParaRPr lang="en-US" sz="500" dirty="0"/>
          </a:p>
        </p:txBody>
      </p:sp>
      <p:pic>
        <p:nvPicPr>
          <p:cNvPr id="23" name="Graphic 22" descr="Checkmark">
            <a:extLst>
              <a:ext uri="{FF2B5EF4-FFF2-40B4-BE49-F238E27FC236}">
                <a16:creationId xmlns:a16="http://schemas.microsoft.com/office/drawing/2014/main" id="{789A8147-8A4A-46A9-B98B-9349D61C4C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11542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2187363" y="1671569"/>
            <a:ext cx="5801917" cy="2228760"/>
          </a:xfrm>
        </p:spPr>
        <p:txBody>
          <a:bodyPr anchor="b">
            <a:normAutofit/>
          </a:bodyPr>
          <a:lstStyle/>
          <a:p>
            <a:r>
              <a:rPr lang="es-MX" sz="4000" b="1" dirty="0" err="1"/>
              <a:t>Create</a:t>
            </a:r>
            <a:r>
              <a:rPr lang="es-MX" sz="4000" b="1" dirty="0"/>
              <a:t> Data </a:t>
            </a:r>
            <a:r>
              <a:rPr lang="es-MX" sz="4000" b="1" dirty="0" err="1"/>
              <a:t>Frame</a:t>
            </a:r>
            <a:endParaRPr lang="es-MX" sz="4000" dirty="0"/>
          </a:p>
        </p:txBody>
      </p:sp>
      <p:sp>
        <p:nvSpPr>
          <p:cNvPr id="22"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2187365" y="4072045"/>
            <a:ext cx="3489536" cy="1611206"/>
          </a:xfrm>
        </p:spPr>
        <p:txBody>
          <a:bodyPr numCol="1">
            <a:normAutofit/>
          </a:bodyPr>
          <a:lstStyle/>
          <a:p>
            <a:pPr marL="0" indent="0">
              <a:buNone/>
            </a:pPr>
            <a:r>
              <a:rPr lang="en-US" sz="2000" dirty="0"/>
              <a:t>Given the code, we can export the Data Frame to Excel</a:t>
            </a:r>
          </a:p>
        </p:txBody>
      </p:sp>
      <p:pic>
        <p:nvPicPr>
          <p:cNvPr id="6" name="Picture 5">
            <a:extLst>
              <a:ext uri="{FF2B5EF4-FFF2-40B4-BE49-F238E27FC236}">
                <a16:creationId xmlns:a16="http://schemas.microsoft.com/office/drawing/2014/main" id="{51FD6955-A10F-0CA6-7956-1B58F178CD40}"/>
              </a:ext>
            </a:extLst>
          </p:cNvPr>
          <p:cNvPicPr>
            <a:picLocks noChangeAspect="1"/>
          </p:cNvPicPr>
          <p:nvPr/>
        </p:nvPicPr>
        <p:blipFill>
          <a:blip r:embed="rId2"/>
          <a:stretch>
            <a:fillRect/>
          </a:stretch>
        </p:blipFill>
        <p:spPr>
          <a:xfrm>
            <a:off x="6923744" y="898525"/>
            <a:ext cx="4246601" cy="5060950"/>
          </a:xfrm>
          <a:prstGeom prst="rect">
            <a:avLst/>
          </a:prstGeom>
        </p:spPr>
      </p:pic>
      <p:pic>
        <p:nvPicPr>
          <p:cNvPr id="9" name="Graphic 8" descr="Web design with solid fill">
            <a:extLst>
              <a:ext uri="{FF2B5EF4-FFF2-40B4-BE49-F238E27FC236}">
                <a16:creationId xmlns:a16="http://schemas.microsoft.com/office/drawing/2014/main" id="{FB955F96-26FF-4ABA-813E-4A723D9957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36" y="521943"/>
            <a:ext cx="2439545" cy="2439545"/>
          </a:xfrm>
          <a:prstGeom prst="rect">
            <a:avLst/>
          </a:prstGeom>
        </p:spPr>
      </p:pic>
    </p:spTree>
    <p:extLst>
      <p:ext uri="{BB962C8B-B14F-4D97-AF65-F5344CB8AC3E}">
        <p14:creationId xmlns:p14="http://schemas.microsoft.com/office/powerpoint/2010/main" val="148537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a:t>Adj. </a:t>
            </a:r>
            <a:r>
              <a:rPr lang="es-MX" sz="4000" b="1" dirty="0" err="1"/>
              <a:t>Close</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2844801" cy="3163209"/>
          </a:xfrm>
        </p:spPr>
        <p:txBody>
          <a:bodyPr>
            <a:normAutofit/>
          </a:bodyPr>
          <a:lstStyle/>
          <a:p>
            <a:pPr marL="0" indent="0">
              <a:buNone/>
            </a:pPr>
            <a:r>
              <a:rPr lang="en-US" sz="2000" dirty="0"/>
              <a:t>Extract the </a:t>
            </a:r>
            <a:r>
              <a:rPr lang="en-US" sz="2000" i="1" dirty="0"/>
              <a:t>Adjusted Close </a:t>
            </a:r>
            <a:r>
              <a:rPr lang="en-US" sz="2000" dirty="0"/>
              <a:t>prices from the selected 15 most volatile stocks and create a </a:t>
            </a:r>
            <a:r>
              <a:rPr lang="en-US" sz="2000" dirty="0" err="1"/>
              <a:t>DataFrame</a:t>
            </a:r>
            <a:endParaRPr lang="en-US" sz="2000" dirty="0"/>
          </a:p>
        </p:txBody>
      </p:sp>
      <p:graphicFrame>
        <p:nvGraphicFramePr>
          <p:cNvPr id="8" name="Object 7">
            <a:extLst>
              <a:ext uri="{FF2B5EF4-FFF2-40B4-BE49-F238E27FC236}">
                <a16:creationId xmlns:a16="http://schemas.microsoft.com/office/drawing/2014/main" id="{1207FF31-FAB1-EA7C-8932-A3A23D42C8D7}"/>
              </a:ext>
            </a:extLst>
          </p:cNvPr>
          <p:cNvGraphicFramePr>
            <a:graphicFrameLocks noChangeAspect="1"/>
          </p:cNvGraphicFramePr>
          <p:nvPr>
            <p:extLst>
              <p:ext uri="{D42A27DB-BD31-4B8C-83A1-F6EECF244321}">
                <p14:modId xmlns:p14="http://schemas.microsoft.com/office/powerpoint/2010/main" val="2243183480"/>
              </p:ext>
            </p:extLst>
          </p:nvPr>
        </p:nvGraphicFramePr>
        <p:xfrm>
          <a:off x="3851274" y="815598"/>
          <a:ext cx="7502525" cy="5226804"/>
        </p:xfrm>
        <a:graphic>
          <a:graphicData uri="http://schemas.openxmlformats.org/presentationml/2006/ole">
            <mc:AlternateContent xmlns:mc="http://schemas.openxmlformats.org/markup-compatibility/2006">
              <mc:Choice xmlns:v="urn:schemas-microsoft-com:vml" Requires="v">
                <p:oleObj name="Worksheet" r:id="rId2" imgW="10318780" imgH="7188082" progId="Excel.Sheet.12">
                  <p:embed/>
                </p:oleObj>
              </mc:Choice>
              <mc:Fallback>
                <p:oleObj name="Worksheet" r:id="rId2" imgW="10318780" imgH="7188082" progId="Excel.Sheet.12">
                  <p:embed/>
                  <p:pic>
                    <p:nvPicPr>
                      <p:cNvPr id="8" name="Object 7">
                        <a:extLst>
                          <a:ext uri="{FF2B5EF4-FFF2-40B4-BE49-F238E27FC236}">
                            <a16:creationId xmlns:a16="http://schemas.microsoft.com/office/drawing/2014/main" id="{1207FF31-FAB1-EA7C-8932-A3A23D42C8D7}"/>
                          </a:ext>
                        </a:extLst>
                      </p:cNvPr>
                      <p:cNvPicPr/>
                      <p:nvPr/>
                    </p:nvPicPr>
                    <p:blipFill>
                      <a:blip r:embed="rId3"/>
                      <a:stretch>
                        <a:fillRect/>
                      </a:stretch>
                    </p:blipFill>
                    <p:spPr>
                      <a:xfrm>
                        <a:off x="3851274" y="815598"/>
                        <a:ext cx="7502525" cy="5226804"/>
                      </a:xfrm>
                      <a:prstGeom prst="rect">
                        <a:avLst/>
                      </a:prstGeom>
                    </p:spPr>
                  </p:pic>
                </p:oleObj>
              </mc:Fallback>
            </mc:AlternateContent>
          </a:graphicData>
        </a:graphic>
      </p:graphicFrame>
    </p:spTree>
    <p:extLst>
      <p:ext uri="{BB962C8B-B14F-4D97-AF65-F5344CB8AC3E}">
        <p14:creationId xmlns:p14="http://schemas.microsoft.com/office/powerpoint/2010/main" val="67878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Returns</a:t>
            </a:r>
            <a:endParaRPr lang="es-MX" sz="4000"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2667001" cy="3163209"/>
              </a:xfrm>
            </p:spPr>
            <p:txBody>
              <a:bodyPr>
                <a:normAutofit/>
              </a:bodyPr>
              <a:lstStyle/>
              <a:p>
                <a:pPr marL="0" indent="0">
                  <a:buNone/>
                </a:pPr>
                <a:r>
                  <a:rPr lang="es-MX" sz="2000" b="0" i="0" dirty="0" err="1">
                    <a:effectLst/>
                  </a:rPr>
                  <a:t>Apply</a:t>
                </a:r>
                <a:r>
                  <a:rPr lang="es-MX" sz="2000" b="0" i="0" dirty="0">
                    <a:effectLst/>
                  </a:rPr>
                  <a:t> the </a:t>
                </a:r>
                <a:r>
                  <a:rPr lang="es-MX" sz="2000" b="0" i="0" dirty="0" err="1">
                    <a:effectLst/>
                  </a:rPr>
                  <a:t>returns</a:t>
                </a:r>
                <a:r>
                  <a:rPr lang="es-MX" sz="2000" b="0" i="0" dirty="0">
                    <a:effectLst/>
                  </a:rPr>
                  <a:t> as  </a:t>
                </a:r>
                <a14:m>
                  <m:oMath xmlns:m="http://schemas.openxmlformats.org/officeDocument/2006/math">
                    <m:func>
                      <m:funcPr>
                        <m:ctrlPr>
                          <a:rPr lang="es-MX" sz="2000" b="0" i="1" smtClean="0">
                            <a:solidFill>
                              <a:schemeClr val="bg1"/>
                            </a:solidFill>
                            <a:latin typeface="Cambria Math" panose="02040503050406030204" pitchFamily="18" charset="0"/>
                          </a:rPr>
                        </m:ctrlPr>
                      </m:funcPr>
                      <m:fName>
                        <m:r>
                          <a:rPr lang="es-MX" sz="2000" b="0" i="1" smtClean="0">
                            <a:solidFill>
                              <a:schemeClr val="bg1"/>
                            </a:solidFill>
                            <a:latin typeface="Cambria Math" panose="02040503050406030204" pitchFamily="18" charset="0"/>
                          </a:rPr>
                          <m:t>𝑙𝑛</m:t>
                        </m:r>
                      </m:fName>
                      <m:e>
                        <m:d>
                          <m:dPr>
                            <m:ctrlPr>
                              <a:rPr lang="es-MX" sz="2000" b="0" i="1" smtClean="0">
                                <a:solidFill>
                                  <a:schemeClr val="bg1"/>
                                </a:solidFill>
                                <a:latin typeface="Cambria Math" panose="02040503050406030204" pitchFamily="18" charset="0"/>
                              </a:rPr>
                            </m:ctrlPr>
                          </m:dPr>
                          <m:e>
                            <m:r>
                              <a:rPr lang="es-MX" sz="2000" b="0" i="1" smtClean="0">
                                <a:solidFill>
                                  <a:schemeClr val="bg1"/>
                                </a:solidFill>
                                <a:latin typeface="Cambria Math" panose="02040503050406030204" pitchFamily="18" charset="0"/>
                              </a:rPr>
                              <m:t> </m:t>
                            </m:r>
                            <m:f>
                              <m:fPr>
                                <m:ctrlPr>
                                  <a:rPr lang="es-MX" sz="2000" b="0" i="1" smtClean="0">
                                    <a:solidFill>
                                      <a:schemeClr val="bg1"/>
                                    </a:solidFill>
                                    <a:latin typeface="Cambria Math" panose="02040503050406030204" pitchFamily="18" charset="0"/>
                                  </a:rPr>
                                </m:ctrlPr>
                              </m:fPr>
                              <m:num>
                                <m:sSub>
                                  <m:sSubPr>
                                    <m:ctrlPr>
                                      <a:rPr lang="es-MX" sz="2000" b="0" i="1" smtClean="0">
                                        <a:solidFill>
                                          <a:schemeClr val="bg1"/>
                                        </a:solidFill>
                                        <a:latin typeface="Cambria Math" panose="02040503050406030204" pitchFamily="18" charset="0"/>
                                      </a:rPr>
                                    </m:ctrlPr>
                                  </m:sSubPr>
                                  <m:e>
                                    <m:r>
                                      <a:rPr lang="es-MX" sz="2000" b="0" i="1" smtClean="0">
                                        <a:solidFill>
                                          <a:schemeClr val="bg1"/>
                                        </a:solidFill>
                                        <a:latin typeface="Cambria Math" panose="02040503050406030204" pitchFamily="18" charset="0"/>
                                      </a:rPr>
                                      <m:t>𝑝</m:t>
                                    </m:r>
                                  </m:e>
                                  <m:sub>
                                    <m:r>
                                      <a:rPr lang="es-MX" sz="2000" b="0" i="1" smtClean="0">
                                        <a:solidFill>
                                          <a:schemeClr val="bg1"/>
                                        </a:solidFill>
                                        <a:latin typeface="Cambria Math" panose="02040503050406030204" pitchFamily="18" charset="0"/>
                                      </a:rPr>
                                      <m:t>𝑡</m:t>
                                    </m:r>
                                  </m:sub>
                                </m:sSub>
                              </m:num>
                              <m:den>
                                <m:sSub>
                                  <m:sSubPr>
                                    <m:ctrlPr>
                                      <a:rPr lang="es-MX" sz="2000" b="0" i="1" smtClean="0">
                                        <a:solidFill>
                                          <a:schemeClr val="bg1"/>
                                        </a:solidFill>
                                        <a:latin typeface="Cambria Math" panose="02040503050406030204" pitchFamily="18" charset="0"/>
                                      </a:rPr>
                                    </m:ctrlPr>
                                  </m:sSubPr>
                                  <m:e>
                                    <m:r>
                                      <a:rPr lang="es-MX" sz="2000" b="0" i="1" smtClean="0">
                                        <a:solidFill>
                                          <a:schemeClr val="bg1"/>
                                        </a:solidFill>
                                        <a:latin typeface="Cambria Math" panose="02040503050406030204" pitchFamily="18" charset="0"/>
                                      </a:rPr>
                                      <m:t>𝑝</m:t>
                                    </m:r>
                                  </m:e>
                                  <m:sub>
                                    <m:r>
                                      <a:rPr lang="es-MX" sz="2000" b="0" i="1" smtClean="0">
                                        <a:solidFill>
                                          <a:schemeClr val="bg1"/>
                                        </a:solidFill>
                                        <a:latin typeface="Cambria Math" panose="02040503050406030204" pitchFamily="18" charset="0"/>
                                      </a:rPr>
                                      <m:t>𝑡</m:t>
                                    </m:r>
                                    <m:r>
                                      <a:rPr lang="es-MX" sz="2000" b="0" i="1" smtClean="0">
                                        <a:solidFill>
                                          <a:schemeClr val="bg1"/>
                                        </a:solidFill>
                                        <a:latin typeface="Cambria Math" panose="02040503050406030204" pitchFamily="18" charset="0"/>
                                      </a:rPr>
                                      <m:t>−1</m:t>
                                    </m:r>
                                  </m:sub>
                                </m:sSub>
                              </m:den>
                            </m:f>
                          </m:e>
                        </m:d>
                      </m:e>
                    </m:func>
                  </m:oMath>
                </a14:m>
                <a:r>
                  <a:rPr lang="es-MX" sz="2000" b="0" i="0" dirty="0">
                    <a:effectLst/>
                  </a:rPr>
                  <a:t> </a:t>
                </a:r>
                <a:endParaRPr lang="en-US" sz="2000" dirty="0"/>
              </a:p>
            </p:txBody>
          </p:sp>
        </mc:Choice>
        <mc:Fallback xmlns="">
          <p:sp>
            <p:nvSpPr>
              <p:cNvPr id="3" name="Marcador de contenido 2">
                <a:extLst>
                  <a:ext uri="{FF2B5EF4-FFF2-40B4-BE49-F238E27FC236}">
                    <a16:creationId xmlns:a16="http://schemas.microsoft.com/office/drawing/2014/main" id="{BE585D1B-52CD-2B9F-49BC-BE21F24ECE39}"/>
                  </a:ext>
                </a:extLst>
              </p:cNvPr>
              <p:cNvSpPr>
                <a:spLocks noGrp="1" noRot="1" noChangeAspect="1" noMove="1" noResize="1" noEditPoints="1" noAdjustHandles="1" noChangeArrowheads="1" noChangeShapeType="1" noTextEdit="1"/>
              </p:cNvSpPr>
              <p:nvPr>
                <p:ph idx="1"/>
              </p:nvPr>
            </p:nvSpPr>
            <p:spPr>
              <a:xfrm>
                <a:off x="838199" y="2953386"/>
                <a:ext cx="2667001" cy="3163209"/>
              </a:xfrm>
              <a:blipFill>
                <a:blip r:embed="rId2"/>
                <a:stretch>
                  <a:fillRect l="-2283" t="-1734"/>
                </a:stretch>
              </a:blipFill>
            </p:spPr>
            <p:txBody>
              <a:bodyPr/>
              <a:lstStyle/>
              <a:p>
                <a:r>
                  <a:rPr lang="es-MX">
                    <a:noFill/>
                  </a:rPr>
                  <a:t> </a:t>
                </a:r>
              </a:p>
            </p:txBody>
          </p:sp>
        </mc:Fallback>
      </mc:AlternateContent>
      <p:graphicFrame>
        <p:nvGraphicFramePr>
          <p:cNvPr id="4" name="Object 3">
            <a:extLst>
              <a:ext uri="{FF2B5EF4-FFF2-40B4-BE49-F238E27FC236}">
                <a16:creationId xmlns:a16="http://schemas.microsoft.com/office/drawing/2014/main" id="{5D9A2B24-CC3A-6D92-5EDE-2498D1273606}"/>
              </a:ext>
            </a:extLst>
          </p:cNvPr>
          <p:cNvGraphicFramePr>
            <a:graphicFrameLocks noChangeAspect="1"/>
          </p:cNvGraphicFramePr>
          <p:nvPr>
            <p:extLst>
              <p:ext uri="{D42A27DB-BD31-4B8C-83A1-F6EECF244321}">
                <p14:modId xmlns:p14="http://schemas.microsoft.com/office/powerpoint/2010/main" val="1776499097"/>
              </p:ext>
            </p:extLst>
          </p:nvPr>
        </p:nvGraphicFramePr>
        <p:xfrm>
          <a:off x="3851274" y="815598"/>
          <a:ext cx="7502525" cy="5092704"/>
        </p:xfrm>
        <a:graphic>
          <a:graphicData uri="http://schemas.openxmlformats.org/presentationml/2006/ole">
            <mc:AlternateContent xmlns:mc="http://schemas.openxmlformats.org/markup-compatibility/2006">
              <mc:Choice xmlns:v="urn:schemas-microsoft-com:vml" Requires="v">
                <p:oleObj name="Worksheet" r:id="rId3" imgW="10318780" imgH="7004257" progId="Excel.Sheet.12">
                  <p:embed/>
                </p:oleObj>
              </mc:Choice>
              <mc:Fallback>
                <p:oleObj name="Worksheet" r:id="rId3" imgW="10318780" imgH="7004257" progId="Excel.Sheet.12">
                  <p:embed/>
                  <p:pic>
                    <p:nvPicPr>
                      <p:cNvPr id="4" name="Object 3">
                        <a:extLst>
                          <a:ext uri="{FF2B5EF4-FFF2-40B4-BE49-F238E27FC236}">
                            <a16:creationId xmlns:a16="http://schemas.microsoft.com/office/drawing/2014/main" id="{5D9A2B24-CC3A-6D92-5EDE-2498D1273606}"/>
                          </a:ext>
                        </a:extLst>
                      </p:cNvPr>
                      <p:cNvPicPr/>
                      <p:nvPr/>
                    </p:nvPicPr>
                    <p:blipFill>
                      <a:blip r:embed="rId4"/>
                      <a:stretch>
                        <a:fillRect/>
                      </a:stretch>
                    </p:blipFill>
                    <p:spPr>
                      <a:xfrm>
                        <a:off x="3851274" y="815598"/>
                        <a:ext cx="7502525" cy="509270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E71BC0-86C5-5E5D-DA65-3FDF49E64E92}"/>
                  </a:ext>
                </a:extLst>
              </p:cNvPr>
              <p:cNvSpPr txBox="1"/>
              <p:nvPr/>
            </p:nvSpPr>
            <p:spPr>
              <a:xfrm>
                <a:off x="-1033462" y="3361950"/>
                <a:ext cx="6096000"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s-MX" sz="2000" b="0" i="1" smtClean="0">
                              <a:solidFill>
                                <a:schemeClr val="tx1"/>
                              </a:solidFill>
                              <a:latin typeface="Cambria Math" panose="02040503050406030204" pitchFamily="18" charset="0"/>
                            </a:rPr>
                          </m:ctrlPr>
                        </m:funcPr>
                        <m:fName>
                          <m:r>
                            <a:rPr lang="es-MX" sz="2000" b="0" i="1" smtClean="0">
                              <a:solidFill>
                                <a:schemeClr val="tx1"/>
                              </a:solidFill>
                              <a:latin typeface="Cambria Math" panose="02040503050406030204" pitchFamily="18" charset="0"/>
                            </a:rPr>
                            <m:t>𝑙𝑛</m:t>
                          </m:r>
                        </m:fName>
                        <m:e>
                          <m:d>
                            <m:dPr>
                              <m:ctrlPr>
                                <a:rPr lang="es-MX" sz="2000" b="0" i="1" smtClean="0">
                                  <a:solidFill>
                                    <a:schemeClr val="tx1"/>
                                  </a:solidFill>
                                  <a:latin typeface="Cambria Math" panose="02040503050406030204" pitchFamily="18" charset="0"/>
                                </a:rPr>
                              </m:ctrlPr>
                            </m:dPr>
                            <m:e>
                              <m:r>
                                <a:rPr lang="es-MX" sz="2000" b="0" i="1" smtClean="0">
                                  <a:solidFill>
                                    <a:schemeClr val="tx1"/>
                                  </a:solidFill>
                                  <a:latin typeface="Cambria Math" panose="02040503050406030204" pitchFamily="18" charset="0"/>
                                </a:rPr>
                                <m:t> </m:t>
                              </m:r>
                              <m:f>
                                <m:fPr>
                                  <m:ctrlPr>
                                    <a:rPr lang="es-MX" sz="2000" b="0" i="1" smtClean="0">
                                      <a:solidFill>
                                        <a:schemeClr val="tx1"/>
                                      </a:solidFill>
                                      <a:latin typeface="Cambria Math" panose="02040503050406030204" pitchFamily="18" charset="0"/>
                                    </a:rPr>
                                  </m:ctrlPr>
                                </m:fPr>
                                <m:num>
                                  <m:sSub>
                                    <m:sSubPr>
                                      <m:ctrlPr>
                                        <a:rPr lang="es-MX" sz="2000" b="0" i="1" smtClean="0">
                                          <a:solidFill>
                                            <a:schemeClr val="tx1"/>
                                          </a:solidFill>
                                          <a:latin typeface="Cambria Math" panose="02040503050406030204" pitchFamily="18" charset="0"/>
                                        </a:rPr>
                                      </m:ctrlPr>
                                    </m:sSubPr>
                                    <m:e>
                                      <m:r>
                                        <a:rPr lang="es-MX" sz="2000" b="0" i="1" smtClean="0">
                                          <a:solidFill>
                                            <a:schemeClr val="tx1"/>
                                          </a:solidFill>
                                          <a:latin typeface="Cambria Math" panose="02040503050406030204" pitchFamily="18" charset="0"/>
                                        </a:rPr>
                                        <m:t>𝑝</m:t>
                                      </m:r>
                                    </m:e>
                                    <m:sub>
                                      <m:r>
                                        <a:rPr lang="es-MX" sz="2000" b="0" i="1" smtClean="0">
                                          <a:solidFill>
                                            <a:schemeClr val="tx1"/>
                                          </a:solidFill>
                                          <a:latin typeface="Cambria Math" panose="02040503050406030204" pitchFamily="18" charset="0"/>
                                        </a:rPr>
                                        <m:t>𝑡</m:t>
                                      </m:r>
                                    </m:sub>
                                  </m:sSub>
                                </m:num>
                                <m:den>
                                  <m:sSub>
                                    <m:sSubPr>
                                      <m:ctrlPr>
                                        <a:rPr lang="es-MX" sz="2000" b="0" i="1" smtClean="0">
                                          <a:solidFill>
                                            <a:schemeClr val="tx1"/>
                                          </a:solidFill>
                                          <a:latin typeface="Cambria Math" panose="02040503050406030204" pitchFamily="18" charset="0"/>
                                        </a:rPr>
                                      </m:ctrlPr>
                                    </m:sSubPr>
                                    <m:e>
                                      <m:r>
                                        <a:rPr lang="es-MX" sz="2000" b="0" i="1" smtClean="0">
                                          <a:solidFill>
                                            <a:schemeClr val="tx1"/>
                                          </a:solidFill>
                                          <a:latin typeface="Cambria Math" panose="02040503050406030204" pitchFamily="18" charset="0"/>
                                        </a:rPr>
                                        <m:t>𝑝</m:t>
                                      </m:r>
                                    </m:e>
                                    <m:sub>
                                      <m:r>
                                        <a:rPr lang="es-MX" sz="2000" b="0" i="1" smtClean="0">
                                          <a:solidFill>
                                            <a:schemeClr val="tx1"/>
                                          </a:solidFill>
                                          <a:latin typeface="Cambria Math" panose="02040503050406030204" pitchFamily="18" charset="0"/>
                                        </a:rPr>
                                        <m:t>𝑡</m:t>
                                      </m:r>
                                      <m:r>
                                        <a:rPr lang="es-MX" sz="2000" b="0" i="1" smtClean="0">
                                          <a:solidFill>
                                            <a:schemeClr val="tx1"/>
                                          </a:solidFill>
                                          <a:latin typeface="Cambria Math" panose="02040503050406030204" pitchFamily="18" charset="0"/>
                                        </a:rPr>
                                        <m:t>−1</m:t>
                                      </m:r>
                                    </m:sub>
                                  </m:sSub>
                                </m:den>
                              </m:f>
                            </m:e>
                          </m:d>
                        </m:e>
                      </m:func>
                    </m:oMath>
                  </m:oMathPara>
                </a14:m>
                <a:endParaRPr lang="es-MX" dirty="0">
                  <a:solidFill>
                    <a:schemeClr val="tx1"/>
                  </a:solidFill>
                </a:endParaRPr>
              </a:p>
            </p:txBody>
          </p:sp>
        </mc:Choice>
        <mc:Fallback xmlns="">
          <p:sp>
            <p:nvSpPr>
              <p:cNvPr id="11" name="TextBox 10">
                <a:extLst>
                  <a:ext uri="{FF2B5EF4-FFF2-40B4-BE49-F238E27FC236}">
                    <a16:creationId xmlns:a16="http://schemas.microsoft.com/office/drawing/2014/main" id="{0CE71BC0-86C5-5E5D-DA65-3FDF49E64E92}"/>
                  </a:ext>
                </a:extLst>
              </p:cNvPr>
              <p:cNvSpPr txBox="1">
                <a:spLocks noRot="1" noChangeAspect="1" noMove="1" noResize="1" noEditPoints="1" noAdjustHandles="1" noChangeArrowheads="1" noChangeShapeType="1" noTextEdit="1"/>
              </p:cNvSpPr>
              <p:nvPr/>
            </p:nvSpPr>
            <p:spPr>
              <a:xfrm>
                <a:off x="-1033462" y="3361950"/>
                <a:ext cx="6096000" cy="783869"/>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1694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a:t>Data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5995647" cy="3163209"/>
              </a:xfrm>
            </p:spPr>
            <p:txBody>
              <a:bodyPr>
                <a:normAutofit/>
              </a:bodyPr>
              <a:lstStyle/>
              <a:p>
                <a:pPr marL="0" indent="0">
                  <a:buNone/>
                </a:pPr>
                <a:r>
                  <a:rPr lang="en-US" sz="2000" dirty="0"/>
                  <a:t>Calculate the</a:t>
                </a:r>
              </a:p>
              <a:p>
                <a:pPr marL="0" indent="0">
                  <a:buNone/>
                </a:pPr>
                <a:r>
                  <a:rPr lang="en-US" sz="2000" dirty="0"/>
                  <a:t>Daily mean return</a:t>
                </a:r>
              </a:p>
              <a:p>
                <a:pPr marL="0" indent="0">
                  <a:buNone/>
                </a:pPr>
                <a:r>
                  <a:rPr lang="en-US" sz="2000" dirty="0"/>
                  <a:t>Daily std dev</a:t>
                </a:r>
              </a:p>
              <a:p>
                <a:pPr marL="0" indent="0">
                  <a:buNone/>
                </a:pPr>
                <a:r>
                  <a:rPr lang="en-US" sz="2000" dirty="0"/>
                  <a:t>5day mean return</a:t>
                </a:r>
              </a:p>
              <a:p>
                <a:pPr marL="0" indent="0">
                  <a:buNone/>
                </a:pPr>
                <a:r>
                  <a:rPr lang="en-US" sz="2000" dirty="0" err="1"/>
                  <a:t>Abolute</a:t>
                </a:r>
                <a:r>
                  <a:rPr lang="en-US" sz="2000" dirty="0"/>
                  <a:t> 5day mean return</a:t>
                </a:r>
              </a:p>
              <a:p>
                <a:pPr marL="0" indent="0">
                  <a:buNone/>
                </a:pPr>
                <a:r>
                  <a:rPr lang="en-US" sz="2000" dirty="0"/>
                  <a:t>5day standard deviation  </a:t>
                </a:r>
                <a14:m>
                  <m:oMath xmlns:m="http://schemas.openxmlformats.org/officeDocument/2006/math">
                    <m:rad>
                      <m:radPr>
                        <m:degHide m:val="on"/>
                        <m:ctrlPr>
                          <a:rPr lang="en-US" sz="2000" b="0" i="1" smtClean="0">
                            <a:latin typeface="Cambria Math" panose="02040503050406030204" pitchFamily="18" charset="0"/>
                            <a:ea typeface="Cambria Math" panose="02040503050406030204" pitchFamily="18" charset="0"/>
                          </a:rPr>
                        </m:ctrlPr>
                      </m:radPr>
                      <m:deg/>
                      <m:e>
                        <m:r>
                          <a:rPr lang="es-MX" sz="2000" b="0" i="1" smtClean="0">
                            <a:latin typeface="Cambria Math" panose="02040503050406030204" pitchFamily="18" charset="0"/>
                            <a:ea typeface="Cambria Math" panose="02040503050406030204" pitchFamily="18" charset="0"/>
                          </a:rPr>
                          <m:t>5</m:t>
                        </m:r>
                      </m:e>
                    </m:rad>
                    <m:r>
                      <a:rPr lang="es-MX"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σ</m:t>
                    </m:r>
                  </m:oMath>
                </a14:m>
                <a:endParaRPr lang="en-US" sz="2000" dirty="0"/>
              </a:p>
            </p:txBody>
          </p:sp>
        </mc:Choice>
        <mc:Fallback xmlns="">
          <p:sp>
            <p:nvSpPr>
              <p:cNvPr id="3" name="Marcador de contenido 2">
                <a:extLst>
                  <a:ext uri="{FF2B5EF4-FFF2-40B4-BE49-F238E27FC236}">
                    <a16:creationId xmlns:a16="http://schemas.microsoft.com/office/drawing/2014/main" id="{BE585D1B-52CD-2B9F-49BC-BE21F24ECE39}"/>
                  </a:ext>
                </a:extLst>
              </p:cNvPr>
              <p:cNvSpPr>
                <a:spLocks noGrp="1" noRot="1" noChangeAspect="1" noMove="1" noResize="1" noEditPoints="1" noAdjustHandles="1" noChangeArrowheads="1" noChangeShapeType="1" noTextEdit="1"/>
              </p:cNvSpPr>
              <p:nvPr>
                <p:ph idx="1"/>
              </p:nvPr>
            </p:nvSpPr>
            <p:spPr>
              <a:xfrm>
                <a:off x="838199" y="2953386"/>
                <a:ext cx="5995647" cy="3163209"/>
              </a:xfrm>
              <a:blipFill>
                <a:blip r:embed="rId2"/>
                <a:stretch>
                  <a:fillRect l="-1016" t="-1734"/>
                </a:stretch>
              </a:blipFill>
            </p:spPr>
            <p:txBody>
              <a:bodyPr/>
              <a:lstStyle/>
              <a:p>
                <a:r>
                  <a:rPr lang="es-MX">
                    <a:noFill/>
                  </a:rPr>
                  <a:t> </a:t>
                </a:r>
              </a:p>
            </p:txBody>
          </p:sp>
        </mc:Fallback>
      </mc:AlternateContent>
      <p:pic>
        <p:nvPicPr>
          <p:cNvPr id="5" name="Graphic 4" descr="Abacus with solid fill">
            <a:extLst>
              <a:ext uri="{FF2B5EF4-FFF2-40B4-BE49-F238E27FC236}">
                <a16:creationId xmlns:a16="http://schemas.microsoft.com/office/drawing/2014/main" id="{CF2F5EC8-9D21-2603-F41A-07B36ECA3C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8000" y="4090115"/>
            <a:ext cx="4370805" cy="4370805"/>
          </a:xfrm>
          <a:prstGeom prst="rect">
            <a:avLst/>
          </a:prstGeom>
        </p:spPr>
      </p:pic>
      <p:graphicFrame>
        <p:nvGraphicFramePr>
          <p:cNvPr id="7" name="Object 6">
            <a:extLst>
              <a:ext uri="{FF2B5EF4-FFF2-40B4-BE49-F238E27FC236}">
                <a16:creationId xmlns:a16="http://schemas.microsoft.com/office/drawing/2014/main" id="{4C57FF8E-4590-026D-17B6-F57EC7054E8C}"/>
              </a:ext>
            </a:extLst>
          </p:cNvPr>
          <p:cNvGraphicFramePr>
            <a:graphicFrameLocks noChangeAspect="1"/>
          </p:cNvGraphicFramePr>
          <p:nvPr>
            <p:extLst>
              <p:ext uri="{D42A27DB-BD31-4B8C-83A1-F6EECF244321}">
                <p14:modId xmlns:p14="http://schemas.microsoft.com/office/powerpoint/2010/main" val="141218955"/>
              </p:ext>
            </p:extLst>
          </p:nvPr>
        </p:nvGraphicFramePr>
        <p:xfrm>
          <a:off x="3057525" y="1617026"/>
          <a:ext cx="8185150" cy="1187450"/>
        </p:xfrm>
        <a:graphic>
          <a:graphicData uri="http://schemas.openxmlformats.org/presentationml/2006/ole">
            <mc:AlternateContent xmlns:mc="http://schemas.openxmlformats.org/markup-compatibility/2006">
              <mc:Choice xmlns:v="urn:schemas-microsoft-com:vml" Requires="v">
                <p:oleObj name="Worksheet" r:id="rId5" imgW="8185180" imgH="1187539" progId="Excel.Sheet.12">
                  <p:embed/>
                </p:oleObj>
              </mc:Choice>
              <mc:Fallback>
                <p:oleObj name="Worksheet" r:id="rId5" imgW="8185180" imgH="1187539" progId="Excel.Sheet.12">
                  <p:embed/>
                  <p:pic>
                    <p:nvPicPr>
                      <p:cNvPr id="7" name="Object 6">
                        <a:extLst>
                          <a:ext uri="{FF2B5EF4-FFF2-40B4-BE49-F238E27FC236}">
                            <a16:creationId xmlns:a16="http://schemas.microsoft.com/office/drawing/2014/main" id="{4C57FF8E-4590-026D-17B6-F57EC7054E8C}"/>
                          </a:ext>
                        </a:extLst>
                      </p:cNvPr>
                      <p:cNvPicPr/>
                      <p:nvPr/>
                    </p:nvPicPr>
                    <p:blipFill>
                      <a:blip r:embed="rId6"/>
                      <a:stretch>
                        <a:fillRect/>
                      </a:stretch>
                    </p:blipFill>
                    <p:spPr>
                      <a:xfrm>
                        <a:off x="3057525" y="1617026"/>
                        <a:ext cx="8185150" cy="11874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F350896E-B19A-6F20-6EE2-A495A0339613}"/>
              </a:ext>
            </a:extLst>
          </p:cNvPr>
          <p:cNvGraphicFramePr>
            <a:graphicFrameLocks noChangeAspect="1"/>
          </p:cNvGraphicFramePr>
          <p:nvPr>
            <p:extLst>
              <p:ext uri="{D42A27DB-BD31-4B8C-83A1-F6EECF244321}">
                <p14:modId xmlns:p14="http://schemas.microsoft.com/office/powerpoint/2010/main" val="1566450740"/>
              </p:ext>
            </p:extLst>
          </p:nvPr>
        </p:nvGraphicFramePr>
        <p:xfrm>
          <a:off x="3057525" y="2815470"/>
          <a:ext cx="8185150" cy="1187450"/>
        </p:xfrm>
        <a:graphic>
          <a:graphicData uri="http://schemas.openxmlformats.org/presentationml/2006/ole">
            <mc:AlternateContent xmlns:mc="http://schemas.openxmlformats.org/markup-compatibility/2006">
              <mc:Choice xmlns:v="urn:schemas-microsoft-com:vml" Requires="v">
                <p:oleObj name="Worksheet" r:id="rId7" imgW="8185180" imgH="1187539" progId="Excel.Sheet.12">
                  <p:embed/>
                </p:oleObj>
              </mc:Choice>
              <mc:Fallback>
                <p:oleObj name="Worksheet" r:id="rId7" imgW="8185180" imgH="1187539" progId="Excel.Sheet.12">
                  <p:embed/>
                  <p:pic>
                    <p:nvPicPr>
                      <p:cNvPr id="11" name="Object 10">
                        <a:extLst>
                          <a:ext uri="{FF2B5EF4-FFF2-40B4-BE49-F238E27FC236}">
                            <a16:creationId xmlns:a16="http://schemas.microsoft.com/office/drawing/2014/main" id="{F350896E-B19A-6F20-6EE2-A495A0339613}"/>
                          </a:ext>
                        </a:extLst>
                      </p:cNvPr>
                      <p:cNvPicPr/>
                      <p:nvPr/>
                    </p:nvPicPr>
                    <p:blipFill>
                      <a:blip r:embed="rId8"/>
                      <a:stretch>
                        <a:fillRect/>
                      </a:stretch>
                    </p:blipFill>
                    <p:spPr>
                      <a:xfrm>
                        <a:off x="3057525" y="2815470"/>
                        <a:ext cx="8185150" cy="1187450"/>
                      </a:xfrm>
                      <a:prstGeom prst="rect">
                        <a:avLst/>
                      </a:prstGeom>
                    </p:spPr>
                  </p:pic>
                </p:oleObj>
              </mc:Fallback>
            </mc:AlternateContent>
          </a:graphicData>
        </a:graphic>
      </p:graphicFrame>
    </p:spTree>
    <p:extLst>
      <p:ext uri="{BB962C8B-B14F-4D97-AF65-F5344CB8AC3E}">
        <p14:creationId xmlns:p14="http://schemas.microsoft.com/office/powerpoint/2010/main" val="2970651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Parameters</a:t>
            </a:r>
            <a:endParaRPr lang="es-MX" sz="4000"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5995647" cy="3163209"/>
              </a:xfrm>
            </p:spPr>
            <p:txBody>
              <a:bodyPr>
                <a:normAutofit/>
              </a:bodyPr>
              <a:lstStyle/>
              <a:p>
                <a:pPr marL="0" indent="0">
                  <a:lnSpc>
                    <a:spcPct val="90000"/>
                  </a:lnSpc>
                  <a:spcAft>
                    <a:spcPts val="600"/>
                  </a:spcAft>
                  <a:buNone/>
                </a:pPr>
                <a14:m>
                  <m:oMath xmlns:m="http://schemas.openxmlformats.org/officeDocument/2006/math">
                    <m:r>
                      <a:rPr lang="es-MX" sz="2000" b="0" i="1" kern="1200" smtClean="0">
                        <a:solidFill>
                          <a:schemeClr val="tx1"/>
                        </a:solidFill>
                        <a:latin typeface="Cambria Math" panose="02040503050406030204" pitchFamily="18" charset="0"/>
                      </a:rPr>
                      <m:t>𝑛</m:t>
                    </m:r>
                    <m:r>
                      <a:rPr lang="es-MX" sz="2000" b="0" i="1" kern="1200" smtClean="0">
                        <a:solidFill>
                          <a:schemeClr val="tx1"/>
                        </a:solidFill>
                        <a:latin typeface="Cambria Math" panose="02040503050406030204" pitchFamily="18" charset="0"/>
                        <a:ea typeface="+mn-ea"/>
                        <a:cs typeface="+mn-cs"/>
                      </a:rPr>
                      <m:t>  </m:t>
                    </m:r>
                    <m:r>
                      <a:rPr lang="en-US" sz="2000" i="1" kern="1200">
                        <a:solidFill>
                          <a:schemeClr val="tx1"/>
                        </a:solidFill>
                        <a:latin typeface="Cambria Math" panose="02040503050406030204" pitchFamily="18" charset="0"/>
                        <a:ea typeface="+mn-ea"/>
                        <a:cs typeface="+mn-cs"/>
                      </a:rPr>
                      <m:t>=</m:t>
                    </m:r>
                  </m:oMath>
                </a14:m>
                <a:r>
                  <a:rPr lang="en-US" sz="2000" i="1" kern="1200" dirty="0">
                    <a:solidFill>
                      <a:schemeClr val="tx1"/>
                    </a:solidFill>
                    <a:latin typeface="+mn-lt"/>
                    <a:ea typeface="+mn-ea"/>
                    <a:cs typeface="+mn-cs"/>
                  </a:rPr>
                  <a:t>  15 stocks</a:t>
                </a:r>
              </a:p>
              <a:p>
                <a:pPr marL="0" indent="0">
                  <a:spcAft>
                    <a:spcPts val="600"/>
                  </a:spcAft>
                  <a:buNone/>
                </a:pPr>
                <a14:m>
                  <m:oMath xmlns:m="http://schemas.openxmlformats.org/officeDocument/2006/math">
                    <m:r>
                      <a:rPr lang="en-US" sz="2000" i="1">
                        <a:latin typeface="Cambria Math" panose="02040503050406030204" pitchFamily="18" charset="0"/>
                      </a:rPr>
                      <m:t>𝛿</m:t>
                    </m:r>
                    <m:r>
                      <a:rPr lang="es-MX" sz="2000" i="1">
                        <a:latin typeface="Cambria Math" panose="02040503050406030204" pitchFamily="18" charset="0"/>
                      </a:rPr>
                      <m:t>  </m:t>
                    </m:r>
                    <m:r>
                      <a:rPr lang="en-US" sz="2000" i="1">
                        <a:latin typeface="Cambria Math" panose="02040503050406030204" pitchFamily="18" charset="0"/>
                      </a:rPr>
                      <m:t>=</m:t>
                    </m:r>
                  </m:oMath>
                </a14:m>
                <a:r>
                  <a:rPr lang="en-US" sz="2000" i="1" dirty="0"/>
                  <a:t> $ 1,000,000 capital invested</a:t>
                </a:r>
              </a:p>
              <a:p>
                <a:pPr marL="0" indent="0">
                  <a:lnSpc>
                    <a:spcPct val="90000"/>
                  </a:lnSpc>
                  <a:spcAft>
                    <a:spcPts val="600"/>
                  </a:spcAft>
                  <a:buNone/>
                </a:pPr>
                <a14:m>
                  <m:oMath xmlns:m="http://schemas.openxmlformats.org/officeDocument/2006/math">
                    <m:sSub>
                      <m:sSubPr>
                        <m:ctrlPr>
                          <a:rPr lang="en-US" sz="2000" i="1" kern="1200" smtClean="0">
                            <a:solidFill>
                              <a:schemeClr val="tx1"/>
                            </a:solidFill>
                            <a:latin typeface="Cambria Math" panose="02040503050406030204" pitchFamily="18" charset="0"/>
                            <a:ea typeface="+mn-ea"/>
                            <a:cs typeface="+mn-cs"/>
                          </a:rPr>
                        </m:ctrlPr>
                      </m:sSubPr>
                      <m:e>
                        <m:r>
                          <m:rPr>
                            <m:sty m:val="p"/>
                          </m:rPr>
                          <a:rPr lang="el-GR" sz="2000" i="1" kern="1200" smtClean="0">
                            <a:solidFill>
                              <a:schemeClr val="tx1"/>
                            </a:solidFill>
                            <a:latin typeface="Cambria Math" panose="02040503050406030204" pitchFamily="18" charset="0"/>
                          </a:rPr>
                          <m:t>ε</m:t>
                        </m:r>
                      </m:e>
                      <m:sub>
                        <m:r>
                          <a:rPr lang="en-US" sz="2000" i="1" kern="1200">
                            <a:solidFill>
                              <a:schemeClr val="tx1"/>
                            </a:solidFill>
                            <a:latin typeface="Cambria Math" panose="02040503050406030204" pitchFamily="18" charset="0"/>
                            <a:ea typeface="+mn-ea"/>
                            <a:cs typeface="+mn-cs"/>
                          </a:rPr>
                          <m:t>1</m:t>
                        </m:r>
                      </m:sub>
                    </m:sSub>
                    <m:r>
                      <a:rPr lang="en-US" sz="2000" i="1" kern="1200">
                        <a:solidFill>
                          <a:schemeClr val="tx1"/>
                        </a:solidFill>
                        <a:latin typeface="Cambria Math" panose="02040503050406030204" pitchFamily="18" charset="0"/>
                        <a:ea typeface="+mn-ea"/>
                        <a:cs typeface="+mn-cs"/>
                      </a:rPr>
                      <m:t>= </m:t>
                    </m:r>
                  </m:oMath>
                </a14:m>
                <a:r>
                  <a:rPr lang="en-US" sz="2000" i="1" kern="1200" dirty="0">
                    <a:solidFill>
                      <a:schemeClr val="tx1"/>
                    </a:solidFill>
                    <a:latin typeface="+mn-lt"/>
                    <a:ea typeface="+mn-ea"/>
                    <a:cs typeface="+mn-cs"/>
                  </a:rPr>
                  <a:t>0.9  Shares</a:t>
                </a:r>
              </a:p>
              <a:p>
                <a:pPr marL="0" indent="0">
                  <a:spcAft>
                    <a:spcPts val="600"/>
                  </a:spcAft>
                  <a:buNone/>
                </a:pP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ε</m:t>
                        </m:r>
                      </m:e>
                      <m:sub>
                        <m:r>
                          <a:rPr lang="es-MX" sz="2000" b="0" i="1" smtClean="0">
                            <a:latin typeface="Cambria Math" panose="02040503050406030204" pitchFamily="18" charset="0"/>
                          </a:rPr>
                          <m:t>2</m:t>
                        </m:r>
                      </m:sub>
                    </m:sSub>
                    <m:r>
                      <a:rPr lang="en-US" sz="2000" i="1">
                        <a:latin typeface="Cambria Math" panose="02040503050406030204" pitchFamily="18" charset="0"/>
                      </a:rPr>
                      <m:t> =</m:t>
                    </m:r>
                  </m:oMath>
                </a14:m>
                <a:r>
                  <a:rPr lang="en-US" sz="2000" i="1" kern="1200" dirty="0">
                    <a:solidFill>
                      <a:schemeClr val="tx1"/>
                    </a:solidFill>
                    <a:latin typeface="+mn-lt"/>
                    <a:ea typeface="+mn-ea"/>
                    <a:cs typeface="+mn-cs"/>
                  </a:rPr>
                  <a:t> 0.1 Government Bonds</a:t>
                </a:r>
              </a:p>
              <a:p>
                <a:pPr marL="0" indent="0">
                  <a:lnSpc>
                    <a:spcPct val="90000"/>
                  </a:lnSpc>
                  <a:spcAft>
                    <a:spcPts val="600"/>
                  </a:spcAft>
                  <a:buNone/>
                </a:pPr>
                <a14:m>
                  <m:oMath xmlns:m="http://schemas.openxmlformats.org/officeDocument/2006/math">
                    <m:r>
                      <a:rPr lang="es-MX" sz="2000" b="0" i="1" kern="1200" smtClean="0">
                        <a:solidFill>
                          <a:schemeClr val="tx1"/>
                        </a:solidFill>
                        <a:latin typeface="Cambria Math" panose="02040503050406030204" pitchFamily="18" charset="0"/>
                        <a:ea typeface="+mn-ea"/>
                        <a:cs typeface="+mn-cs"/>
                      </a:rPr>
                      <m:t>𝑟</m:t>
                    </m:r>
                    <m:r>
                      <a:rPr lang="es-MX" sz="2000" b="0" i="1" kern="1200" smtClean="0">
                        <a:solidFill>
                          <a:schemeClr val="tx1"/>
                        </a:solidFill>
                        <a:latin typeface="Cambria Math" panose="02040503050406030204" pitchFamily="18" charset="0"/>
                        <a:ea typeface="+mn-ea"/>
                        <a:cs typeface="+mn-cs"/>
                      </a:rPr>
                      <m:t>   =</m:t>
                    </m:r>
                  </m:oMath>
                </a14:m>
                <a:r>
                  <a:rPr lang="en-US" sz="2000" i="1" kern="1200" dirty="0">
                    <a:solidFill>
                      <a:schemeClr val="tx1"/>
                    </a:solidFill>
                    <a:latin typeface="+mj-lt"/>
                    <a:ea typeface="+mn-ea"/>
                    <a:cs typeface="+mn-cs"/>
                  </a:rPr>
                  <a:t> Risk free rate</a:t>
                </a:r>
              </a:p>
              <a:p>
                <a:pPr marL="0" indent="0">
                  <a:lnSpc>
                    <a:spcPct val="90000"/>
                  </a:lnSpc>
                  <a:spcAft>
                    <a:spcPts val="600"/>
                  </a:spcAft>
                  <a:buNone/>
                </a:pPr>
                <a:r>
                  <a:rPr lang="es-MX" sz="2000" b="0" kern="1200" dirty="0">
                    <a:solidFill>
                      <a:schemeClr val="tx1"/>
                    </a:solidFill>
                    <a:ea typeface="Cambria Math" panose="02040503050406030204" pitchFamily="18" charset="0"/>
                  </a:rPr>
                  <a:t>Max </a:t>
                </a:r>
                <a:r>
                  <a:rPr lang="es-MX" sz="2000" b="0" kern="1200" dirty="0" err="1">
                    <a:solidFill>
                      <a:schemeClr val="tx1"/>
                    </a:solidFill>
                    <a:ea typeface="Cambria Math" panose="02040503050406030204" pitchFamily="18" charset="0"/>
                  </a:rPr>
                  <a:t>vol</a:t>
                </a:r>
                <a14:m>
                  <m:oMath xmlns:m="http://schemas.openxmlformats.org/officeDocument/2006/math">
                    <m:r>
                      <a:rPr lang="es-MX" sz="2000" b="0" i="1" kern="1200" smtClean="0">
                        <a:solidFill>
                          <a:schemeClr val="tx1"/>
                        </a:solidFill>
                        <a:latin typeface="Cambria Math" panose="02040503050406030204" pitchFamily="18" charset="0"/>
                        <a:ea typeface="Cambria Math" panose="02040503050406030204" pitchFamily="18" charset="0"/>
                      </a:rPr>
                      <m:t> </m:t>
                    </m:r>
                    <m:r>
                      <a:rPr lang="es-MX" sz="2000" b="0" i="1" kern="1200" smtClean="0">
                        <a:solidFill>
                          <a:schemeClr val="tx1"/>
                        </a:solidFill>
                        <a:latin typeface="Cambria Math" panose="02040503050406030204" pitchFamily="18" charset="0"/>
                        <a:ea typeface="+mn-ea"/>
                        <a:cs typeface="+mn-cs"/>
                      </a:rPr>
                      <m:t>= </m:t>
                    </m:r>
                  </m:oMath>
                </a14:m>
                <a:r>
                  <a:rPr lang="en-US" sz="2000" dirty="0"/>
                  <a:t>average of all volatilities</a:t>
                </a:r>
              </a:p>
            </p:txBody>
          </p:sp>
        </mc:Choice>
        <mc:Fallback xmlns="">
          <p:sp>
            <p:nvSpPr>
              <p:cNvPr id="3" name="Marcador de contenido 2">
                <a:extLst>
                  <a:ext uri="{FF2B5EF4-FFF2-40B4-BE49-F238E27FC236}">
                    <a16:creationId xmlns:a16="http://schemas.microsoft.com/office/drawing/2014/main" id="{BE585D1B-52CD-2B9F-49BC-BE21F24ECE39}"/>
                  </a:ext>
                </a:extLst>
              </p:cNvPr>
              <p:cNvSpPr>
                <a:spLocks noGrp="1" noRot="1" noChangeAspect="1" noMove="1" noResize="1" noEditPoints="1" noAdjustHandles="1" noChangeArrowheads="1" noChangeShapeType="1" noTextEdit="1"/>
              </p:cNvSpPr>
              <p:nvPr>
                <p:ph idx="1"/>
              </p:nvPr>
            </p:nvSpPr>
            <p:spPr>
              <a:xfrm>
                <a:off x="838199" y="2953386"/>
                <a:ext cx="5995647" cy="3163209"/>
              </a:xfrm>
              <a:blipFill>
                <a:blip r:embed="rId2"/>
                <a:stretch>
                  <a:fillRect l="-1016" t="-1734"/>
                </a:stretch>
              </a:blipFill>
            </p:spPr>
            <p:txBody>
              <a:bodyPr/>
              <a:lstStyle/>
              <a:p>
                <a:r>
                  <a:rPr lang="es-MX">
                    <a:noFill/>
                  </a:rPr>
                  <a:t> </a:t>
                </a:r>
              </a:p>
            </p:txBody>
          </p:sp>
        </mc:Fallback>
      </mc:AlternateContent>
      <p:graphicFrame>
        <p:nvGraphicFramePr>
          <p:cNvPr id="10" name="Object 9">
            <a:extLst>
              <a:ext uri="{FF2B5EF4-FFF2-40B4-BE49-F238E27FC236}">
                <a16:creationId xmlns:a16="http://schemas.microsoft.com/office/drawing/2014/main" id="{370CEB69-5F97-D2C3-207A-5A5246CDC318}"/>
              </a:ext>
            </a:extLst>
          </p:cNvPr>
          <p:cNvGraphicFramePr>
            <a:graphicFrameLocks noChangeAspect="1"/>
          </p:cNvGraphicFramePr>
          <p:nvPr>
            <p:extLst>
              <p:ext uri="{D42A27DB-BD31-4B8C-83A1-F6EECF244321}">
                <p14:modId xmlns:p14="http://schemas.microsoft.com/office/powerpoint/2010/main" val="2131486671"/>
              </p:ext>
            </p:extLst>
          </p:nvPr>
        </p:nvGraphicFramePr>
        <p:xfrm>
          <a:off x="5198215" y="2190750"/>
          <a:ext cx="4115811" cy="2382838"/>
        </p:xfrm>
        <a:graphic>
          <a:graphicData uri="http://schemas.openxmlformats.org/presentationml/2006/ole">
            <mc:AlternateContent xmlns:mc="http://schemas.openxmlformats.org/markup-compatibility/2006">
              <mc:Choice xmlns:v="urn:schemas-microsoft-com:vml" Requires="v">
                <p:oleObj name="Worksheet" r:id="rId3" imgW="2050902" imgH="1187539" progId="Excel.Sheet.12">
                  <p:embed/>
                </p:oleObj>
              </mc:Choice>
              <mc:Fallback>
                <p:oleObj name="Worksheet" r:id="rId3" imgW="2050902" imgH="1187539" progId="Excel.Sheet.12">
                  <p:embed/>
                  <p:pic>
                    <p:nvPicPr>
                      <p:cNvPr id="10" name="Object 9">
                        <a:extLst>
                          <a:ext uri="{FF2B5EF4-FFF2-40B4-BE49-F238E27FC236}">
                            <a16:creationId xmlns:a16="http://schemas.microsoft.com/office/drawing/2014/main" id="{370CEB69-5F97-D2C3-207A-5A5246CDC318}"/>
                          </a:ext>
                        </a:extLst>
                      </p:cNvPr>
                      <p:cNvPicPr/>
                      <p:nvPr/>
                    </p:nvPicPr>
                    <p:blipFill>
                      <a:blip r:embed="rId4"/>
                      <a:stretch>
                        <a:fillRect/>
                      </a:stretch>
                    </p:blipFill>
                    <p:spPr>
                      <a:xfrm>
                        <a:off x="5198215" y="2190750"/>
                        <a:ext cx="4115811" cy="2382838"/>
                      </a:xfrm>
                      <a:prstGeom prst="rect">
                        <a:avLst/>
                      </a:prstGeom>
                    </p:spPr>
                  </p:pic>
                </p:oleObj>
              </mc:Fallback>
            </mc:AlternateContent>
          </a:graphicData>
        </a:graphic>
      </p:graphicFrame>
    </p:spTree>
    <p:extLst>
      <p:ext uri="{BB962C8B-B14F-4D97-AF65-F5344CB8AC3E}">
        <p14:creationId xmlns:p14="http://schemas.microsoft.com/office/powerpoint/2010/main" val="163907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a:t>Solutions</a:t>
            </a:r>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7886701" cy="3163209"/>
          </a:xfrm>
        </p:spPr>
        <p:txBody>
          <a:bodyPr>
            <a:normAutofit/>
          </a:bodyPr>
          <a:lstStyle/>
          <a:p>
            <a:pPr marL="0" indent="0">
              <a:buNone/>
            </a:pPr>
            <a:r>
              <a:rPr lang="es-MX" sz="2000" b="0" i="0" dirty="0" err="1">
                <a:effectLst/>
              </a:rPr>
              <a:t>Solver</a:t>
            </a:r>
            <a:r>
              <a:rPr lang="es-MX" sz="2000" b="0" i="0" dirty="0">
                <a:effectLst/>
              </a:rPr>
              <a:t> found the </a:t>
            </a:r>
            <a:r>
              <a:rPr lang="es-MX" sz="2000" b="0" i="0" dirty="0" err="1">
                <a:effectLst/>
              </a:rPr>
              <a:t>following</a:t>
            </a:r>
            <a:r>
              <a:rPr lang="es-MX" sz="2000" b="0" i="0" dirty="0">
                <a:effectLst/>
              </a:rPr>
              <a:t> </a:t>
            </a:r>
            <a:r>
              <a:rPr lang="es-MX" sz="2000" b="0" i="0" dirty="0" err="1">
                <a:effectLst/>
              </a:rPr>
              <a:t>solution</a:t>
            </a:r>
            <a:r>
              <a:rPr lang="es-MX" sz="2000" b="0" i="0" dirty="0">
                <a:effectLst/>
              </a:rPr>
              <a:t> </a:t>
            </a:r>
            <a:r>
              <a:rPr lang="es-MX" sz="2000" b="0" i="0" dirty="0" err="1">
                <a:effectLst/>
              </a:rPr>
              <a:t>that</a:t>
            </a:r>
            <a:r>
              <a:rPr lang="es-MX" sz="2000" b="0" i="0" dirty="0">
                <a:effectLst/>
              </a:rPr>
              <a:t> </a:t>
            </a:r>
            <a:r>
              <a:rPr lang="es-MX" sz="2000" b="0" i="0" dirty="0" err="1">
                <a:effectLst/>
              </a:rPr>
              <a:t>satisfies</a:t>
            </a:r>
            <a:r>
              <a:rPr lang="es-MX" sz="2000" b="0" i="0" dirty="0">
                <a:effectLst/>
              </a:rPr>
              <a:t> </a:t>
            </a:r>
            <a:r>
              <a:rPr lang="es-MX" sz="2000" b="0" i="0" dirty="0" err="1">
                <a:effectLst/>
              </a:rPr>
              <a:t>all</a:t>
            </a:r>
            <a:r>
              <a:rPr lang="es-MX" sz="2000" b="0" i="0" dirty="0">
                <a:effectLst/>
              </a:rPr>
              <a:t> the </a:t>
            </a:r>
            <a:r>
              <a:rPr lang="es-MX" sz="2000" b="0" i="0" dirty="0" err="1">
                <a:effectLst/>
              </a:rPr>
              <a:t>restrictions</a:t>
            </a:r>
            <a:r>
              <a:rPr lang="es-MX" sz="2000" b="0" i="0" dirty="0">
                <a:effectLst/>
              </a:rPr>
              <a:t>:</a:t>
            </a:r>
            <a:endParaRPr lang="en-US" sz="2000" dirty="0"/>
          </a:p>
        </p:txBody>
      </p:sp>
      <p:graphicFrame>
        <p:nvGraphicFramePr>
          <p:cNvPr id="19" name="Object 18">
            <a:extLst>
              <a:ext uri="{FF2B5EF4-FFF2-40B4-BE49-F238E27FC236}">
                <a16:creationId xmlns:a16="http://schemas.microsoft.com/office/drawing/2014/main" id="{C290E54A-7DA7-4302-0AD3-7DC8DC5A6FEC}"/>
              </a:ext>
            </a:extLst>
          </p:cNvPr>
          <p:cNvGraphicFramePr>
            <a:graphicFrameLocks noChangeAspect="1"/>
          </p:cNvGraphicFramePr>
          <p:nvPr>
            <p:extLst>
              <p:ext uri="{D42A27DB-BD31-4B8C-83A1-F6EECF244321}">
                <p14:modId xmlns:p14="http://schemas.microsoft.com/office/powerpoint/2010/main" val="3513686617"/>
              </p:ext>
            </p:extLst>
          </p:nvPr>
        </p:nvGraphicFramePr>
        <p:xfrm>
          <a:off x="838199" y="3478014"/>
          <a:ext cx="10214363" cy="499228"/>
        </p:xfrm>
        <a:graphic>
          <a:graphicData uri="http://schemas.openxmlformats.org/presentationml/2006/ole">
            <mc:AlternateContent xmlns:mc="http://schemas.openxmlformats.org/markup-compatibility/2006">
              <mc:Choice xmlns:v="urn:schemas-microsoft-com:vml" Requires="v">
                <p:oleObj name="Worksheet" r:id="rId2" imgW="8185180" imgH="400257" progId="Excel.Sheet.12">
                  <p:embed/>
                </p:oleObj>
              </mc:Choice>
              <mc:Fallback>
                <p:oleObj name="Worksheet" r:id="rId2" imgW="8185180" imgH="400257" progId="Excel.Sheet.12">
                  <p:embed/>
                  <p:pic>
                    <p:nvPicPr>
                      <p:cNvPr id="19" name="Object 18">
                        <a:extLst>
                          <a:ext uri="{FF2B5EF4-FFF2-40B4-BE49-F238E27FC236}">
                            <a16:creationId xmlns:a16="http://schemas.microsoft.com/office/drawing/2014/main" id="{C290E54A-7DA7-4302-0AD3-7DC8DC5A6FEC}"/>
                          </a:ext>
                        </a:extLst>
                      </p:cNvPr>
                      <p:cNvPicPr/>
                      <p:nvPr/>
                    </p:nvPicPr>
                    <p:blipFill>
                      <a:blip r:embed="rId3"/>
                      <a:stretch>
                        <a:fillRect/>
                      </a:stretch>
                    </p:blipFill>
                    <p:spPr>
                      <a:xfrm>
                        <a:off x="838199" y="3478014"/>
                        <a:ext cx="10214363" cy="499228"/>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A2E47C52-317C-C550-30B6-FA4A21481DBB}"/>
              </a:ext>
            </a:extLst>
          </p:cNvPr>
          <p:cNvGraphicFramePr>
            <a:graphicFrameLocks noChangeAspect="1"/>
          </p:cNvGraphicFramePr>
          <p:nvPr>
            <p:extLst>
              <p:ext uri="{D42A27DB-BD31-4B8C-83A1-F6EECF244321}">
                <p14:modId xmlns:p14="http://schemas.microsoft.com/office/powerpoint/2010/main" val="691710038"/>
              </p:ext>
            </p:extLst>
          </p:nvPr>
        </p:nvGraphicFramePr>
        <p:xfrm>
          <a:off x="838198" y="3965016"/>
          <a:ext cx="10214363" cy="499228"/>
        </p:xfrm>
        <a:graphic>
          <a:graphicData uri="http://schemas.openxmlformats.org/presentationml/2006/ole">
            <mc:AlternateContent xmlns:mc="http://schemas.openxmlformats.org/markup-compatibility/2006">
              <mc:Choice xmlns:v="urn:schemas-microsoft-com:vml" Requires="v">
                <p:oleObj name="Worksheet" r:id="rId4" imgW="8185180" imgH="400257" progId="Excel.Sheet.12">
                  <p:embed/>
                </p:oleObj>
              </mc:Choice>
              <mc:Fallback>
                <p:oleObj name="Worksheet" r:id="rId4" imgW="8185180" imgH="400257" progId="Excel.Sheet.12">
                  <p:embed/>
                  <p:pic>
                    <p:nvPicPr>
                      <p:cNvPr id="21" name="Object 20">
                        <a:extLst>
                          <a:ext uri="{FF2B5EF4-FFF2-40B4-BE49-F238E27FC236}">
                            <a16:creationId xmlns:a16="http://schemas.microsoft.com/office/drawing/2014/main" id="{A2E47C52-317C-C550-30B6-FA4A21481DBB}"/>
                          </a:ext>
                        </a:extLst>
                      </p:cNvPr>
                      <p:cNvPicPr/>
                      <p:nvPr/>
                    </p:nvPicPr>
                    <p:blipFill>
                      <a:blip r:embed="rId5"/>
                      <a:stretch>
                        <a:fillRect/>
                      </a:stretch>
                    </p:blipFill>
                    <p:spPr>
                      <a:xfrm>
                        <a:off x="838198" y="3965016"/>
                        <a:ext cx="10214363" cy="499228"/>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3FA97344-72B9-BBB1-ADF3-4EB8620304B4}"/>
              </a:ext>
            </a:extLst>
          </p:cNvPr>
          <p:cNvGraphicFramePr>
            <a:graphicFrameLocks noChangeAspect="1"/>
          </p:cNvGraphicFramePr>
          <p:nvPr>
            <p:extLst>
              <p:ext uri="{D42A27DB-BD31-4B8C-83A1-F6EECF244321}">
                <p14:modId xmlns:p14="http://schemas.microsoft.com/office/powerpoint/2010/main" val="3696903251"/>
              </p:ext>
            </p:extLst>
          </p:nvPr>
        </p:nvGraphicFramePr>
        <p:xfrm>
          <a:off x="3096506" y="4864824"/>
          <a:ext cx="5998988" cy="594327"/>
        </p:xfrm>
        <a:graphic>
          <a:graphicData uri="http://schemas.openxmlformats.org/presentationml/2006/ole">
            <mc:AlternateContent xmlns:mc="http://schemas.openxmlformats.org/markup-compatibility/2006">
              <mc:Choice xmlns:v="urn:schemas-microsoft-com:vml" Requires="v">
                <p:oleObj name="Worksheet" r:id="rId6" imgW="2050902" imgH="203200" progId="Excel.Sheet.12">
                  <p:embed/>
                </p:oleObj>
              </mc:Choice>
              <mc:Fallback>
                <p:oleObj name="Worksheet" r:id="rId6" imgW="2050902" imgH="203200" progId="Excel.Sheet.12">
                  <p:embed/>
                  <p:pic>
                    <p:nvPicPr>
                      <p:cNvPr id="26" name="Object 25">
                        <a:extLst>
                          <a:ext uri="{FF2B5EF4-FFF2-40B4-BE49-F238E27FC236}">
                            <a16:creationId xmlns:a16="http://schemas.microsoft.com/office/drawing/2014/main" id="{3FA97344-72B9-BBB1-ADF3-4EB8620304B4}"/>
                          </a:ext>
                        </a:extLst>
                      </p:cNvPr>
                      <p:cNvPicPr/>
                      <p:nvPr/>
                    </p:nvPicPr>
                    <p:blipFill>
                      <a:blip r:embed="rId7"/>
                      <a:stretch>
                        <a:fillRect/>
                      </a:stretch>
                    </p:blipFill>
                    <p:spPr>
                      <a:xfrm>
                        <a:off x="3096506" y="4864824"/>
                        <a:ext cx="5998988" cy="594327"/>
                      </a:xfrm>
                      <a:prstGeom prst="rect">
                        <a:avLst/>
                      </a:prstGeom>
                    </p:spPr>
                  </p:pic>
                </p:oleObj>
              </mc:Fallback>
            </mc:AlternateContent>
          </a:graphicData>
        </a:graphic>
      </p:graphicFrame>
    </p:spTree>
    <p:extLst>
      <p:ext uri="{BB962C8B-B14F-4D97-AF65-F5344CB8AC3E}">
        <p14:creationId xmlns:p14="http://schemas.microsoft.com/office/powerpoint/2010/main" val="377017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9F496-601B-9EA8-AC77-ABE13DF5A9DF}"/>
              </a:ext>
            </a:extLst>
          </p:cNvPr>
          <p:cNvSpPr>
            <a:spLocks noGrp="1"/>
          </p:cNvSpPr>
          <p:nvPr>
            <p:ph type="title"/>
          </p:nvPr>
        </p:nvSpPr>
        <p:spPr>
          <a:xfrm>
            <a:off x="2197101" y="735283"/>
            <a:ext cx="4978399" cy="3165045"/>
          </a:xfrm>
        </p:spPr>
        <p:txBody>
          <a:bodyPr vert="horz" lIns="91440" tIns="45720" rIns="91440" bIns="45720" rtlCol="0" anchor="b">
            <a:normAutofit/>
          </a:bodyPr>
          <a:lstStyle/>
          <a:p>
            <a:pPr algn="l">
              <a:spcBef>
                <a:spcPct val="0"/>
              </a:spcBef>
            </a:pPr>
            <a:r>
              <a:rPr lang="en-US" sz="5200" b="1" kern="1200" dirty="0">
                <a:solidFill>
                  <a:schemeClr val="tx1"/>
                </a:solidFill>
                <a:latin typeface="+mj-lt"/>
                <a:ea typeface="+mj-ea"/>
                <a:cs typeface="+mj-cs"/>
              </a:rPr>
              <a:t>Description</a:t>
            </a:r>
          </a:p>
        </p:txBody>
      </p:sp>
      <p:sp>
        <p:nvSpPr>
          <p:cNvPr id="7" name="Content Placeholder 6">
            <a:extLst>
              <a:ext uri="{FF2B5EF4-FFF2-40B4-BE49-F238E27FC236}">
                <a16:creationId xmlns:a16="http://schemas.microsoft.com/office/drawing/2014/main" id="{5F95F596-3C18-974A-3382-7DC85CD7F144}"/>
              </a:ext>
            </a:extLst>
          </p:cNvPr>
          <p:cNvSpPr>
            <a:spLocks noGrp="1"/>
          </p:cNvSpPr>
          <p:nvPr>
            <p:ph type="subTitle" idx="1"/>
          </p:nvPr>
        </p:nvSpPr>
        <p:spPr>
          <a:xfrm>
            <a:off x="2197101" y="4078423"/>
            <a:ext cx="4686299" cy="2058657"/>
          </a:xfrm>
        </p:spPr>
        <p:txBody>
          <a:bodyPr vert="horz" lIns="91440" tIns="45720" rIns="91440" bIns="45720" rtlCol="0">
            <a:normAutofit/>
          </a:bodyPr>
          <a:lstStyle/>
          <a:p>
            <a:pPr marL="0" indent="0" algn="just">
              <a:lnSpc>
                <a:spcPct val="90000"/>
              </a:lnSpc>
              <a:spcBef>
                <a:spcPts val="1000"/>
              </a:spcBef>
              <a:spcAft>
                <a:spcPts val="600"/>
              </a:spcAft>
            </a:pPr>
            <a:r>
              <a:rPr lang="en-US" sz="1700" dirty="0"/>
              <a:t>For this project, an investment portfolio was created by analyzing both market trends and microeconomic factors. Through the application of essential conditions, including objective functions and constraints, our aim is to maximize client profits while mitigating risks.</a:t>
            </a:r>
            <a:endParaRPr lang="en-US" sz="1700" kern="1200" dirty="0">
              <a:solidFill>
                <a:schemeClr val="tx1"/>
              </a:solidFill>
              <a:latin typeface="+mn-lt"/>
              <a:ea typeface="+mn-ea"/>
              <a:cs typeface="+mn-cs"/>
            </a:endParaRPr>
          </a:p>
        </p:txBody>
      </p:sp>
      <p:pic>
        <p:nvPicPr>
          <p:cNvPr id="28" name="Graphic 27" descr="Teamwork">
            <a:extLst>
              <a:ext uri="{FF2B5EF4-FFF2-40B4-BE49-F238E27FC236}">
                <a16:creationId xmlns:a16="http://schemas.microsoft.com/office/drawing/2014/main" id="{4CA12A1C-C284-1EB8-B705-2FBE8C185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9" name="Graphic 28" descr="Teamwork">
            <a:extLst>
              <a:ext uri="{FF2B5EF4-FFF2-40B4-BE49-F238E27FC236}">
                <a16:creationId xmlns:a16="http://schemas.microsoft.com/office/drawing/2014/main" id="{FC0E2C29-927D-4FBC-8A53-CF792E3E49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95522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Restrictions</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201" y="2880437"/>
            <a:ext cx="4783894" cy="3925733"/>
          </a:xfrm>
        </p:spPr>
        <p:txBody>
          <a:bodyPr>
            <a:normAutofit fontScale="85000" lnSpcReduction="20000"/>
          </a:bodyPr>
          <a:lstStyle/>
          <a:p>
            <a:pPr marL="285750" indent="-285750" algn="just">
              <a:lnSpc>
                <a:spcPct val="90000"/>
              </a:lnSpc>
              <a:spcAft>
                <a:spcPts val="600"/>
              </a:spcAft>
              <a:buClr>
                <a:schemeClr val="dk1"/>
              </a:buClr>
              <a:buSzPts val="1200"/>
              <a:buFont typeface="Arial" panose="020B0604020202020204" pitchFamily="34" charset="0"/>
              <a:buChar char="•"/>
            </a:pPr>
            <a:r>
              <a:rPr lang="en-US" sz="2000" kern="1200" dirty="0">
                <a:solidFill>
                  <a:schemeClr val="tx1"/>
                </a:solidFill>
                <a:latin typeface="+mj-lt"/>
                <a:ea typeface="+mn-ea"/>
                <a:cs typeface="+mn-cs"/>
                <a:sym typeface="Questrial"/>
              </a:rPr>
              <a:t>The sum of investments in Bonds and Stocks must equal the total capital invested.</a:t>
            </a:r>
          </a:p>
          <a:p>
            <a:pPr marL="285750" indent="-285750" algn="just">
              <a:lnSpc>
                <a:spcPct val="90000"/>
              </a:lnSpc>
              <a:spcAft>
                <a:spcPts val="600"/>
              </a:spcAft>
              <a:buClr>
                <a:schemeClr val="dk1"/>
              </a:buClr>
              <a:buSzPts val="1200"/>
              <a:buFont typeface="Arial" panose="020B0604020202020204" pitchFamily="34" charset="0"/>
              <a:buChar char="•"/>
            </a:pPr>
            <a:r>
              <a:rPr lang="en-US" sz="2000" kern="1200" dirty="0">
                <a:solidFill>
                  <a:schemeClr val="tx1"/>
                </a:solidFill>
                <a:latin typeface="+mj-lt"/>
                <a:ea typeface="+mn-ea"/>
                <a:cs typeface="+mn-cs"/>
                <a:sym typeface="Questrial"/>
              </a:rPr>
              <a:t>The amount allocated to stocks cannot exceed the predetermined percentage of the total capital intended for investment.</a:t>
            </a:r>
          </a:p>
          <a:p>
            <a:pPr marL="285750" indent="-285750" algn="just">
              <a:lnSpc>
                <a:spcPct val="90000"/>
              </a:lnSpc>
              <a:spcAft>
                <a:spcPts val="600"/>
              </a:spcAft>
              <a:buClr>
                <a:schemeClr val="dk1"/>
              </a:buClr>
              <a:buSzPts val="1200"/>
              <a:buFont typeface="Arial" panose="020B0604020202020204" pitchFamily="34" charset="0"/>
              <a:buChar char="•"/>
            </a:pPr>
            <a:r>
              <a:rPr lang="en-US" sz="2000" kern="1200" dirty="0">
                <a:solidFill>
                  <a:schemeClr val="tx1"/>
                </a:solidFill>
                <a:latin typeface="+mj-lt"/>
                <a:ea typeface="+mn-ea"/>
                <a:cs typeface="+mn-cs"/>
                <a:sym typeface="Questrial"/>
              </a:rPr>
              <a:t>The amount allocated to government bonds must be equal to or greater than the predetermined percentage of the total capital intended for investment.</a:t>
            </a:r>
          </a:p>
          <a:p>
            <a:pPr marL="285750" indent="-285750" algn="just">
              <a:lnSpc>
                <a:spcPct val="90000"/>
              </a:lnSpc>
              <a:spcAft>
                <a:spcPts val="600"/>
              </a:spcAft>
              <a:buClr>
                <a:schemeClr val="dk1"/>
              </a:buClr>
              <a:buSzPts val="1200"/>
              <a:buFont typeface="Arial" panose="020B0604020202020204" pitchFamily="34" charset="0"/>
              <a:buChar char="•"/>
            </a:pPr>
            <a:r>
              <a:rPr lang="en-US" sz="2000" kern="1200" dirty="0">
                <a:solidFill>
                  <a:schemeClr val="tx1"/>
                </a:solidFill>
                <a:latin typeface="+mj-lt"/>
                <a:ea typeface="+mn-ea"/>
                <a:cs typeface="+mn-cs"/>
                <a:sym typeface="Questrial"/>
              </a:rPr>
              <a:t>With each new investment (indexed by 𝑚), its allocation in the portfolio should not exceed that of previous investments, arranged in order by return, to ensure diversification.</a:t>
            </a:r>
          </a:p>
          <a:p>
            <a:pPr marL="285750" indent="-285750" algn="just">
              <a:lnSpc>
                <a:spcPct val="90000"/>
              </a:lnSpc>
              <a:spcAft>
                <a:spcPts val="600"/>
              </a:spcAft>
              <a:buClr>
                <a:schemeClr val="dk1"/>
              </a:buClr>
              <a:buSzPts val="1200"/>
              <a:buFont typeface="Arial" panose="020B0604020202020204" pitchFamily="34" charset="0"/>
              <a:buChar char="•"/>
            </a:pPr>
            <a:r>
              <a:rPr lang="en-US" sz="2000" kern="1200" dirty="0">
                <a:solidFill>
                  <a:schemeClr val="tx1"/>
                </a:solidFill>
                <a:latin typeface="+mj-lt"/>
                <a:ea typeface="+mn-ea"/>
                <a:cs typeface="+mn-cs"/>
                <a:sym typeface="Questrial"/>
              </a:rPr>
              <a:t>The product of the volatility of the stocks and their weight in the portfolio must be less than or equal to the average of the volatilities.</a:t>
            </a:r>
          </a:p>
          <a:p>
            <a:pPr marL="0" indent="0">
              <a:lnSpc>
                <a:spcPct val="90000"/>
              </a:lnSpc>
              <a:spcAft>
                <a:spcPts val="600"/>
              </a:spcAft>
              <a:buClr>
                <a:schemeClr val="dk1"/>
              </a:buClr>
              <a:buSzPts val="1200"/>
              <a:buNone/>
            </a:pPr>
            <a:endParaRPr lang="en-US" sz="2000" i="1" kern="1200" dirty="0">
              <a:solidFill>
                <a:schemeClr val="tx1"/>
              </a:solidFill>
              <a:latin typeface="+mn-lt"/>
              <a:ea typeface="+mn-ea"/>
              <a:cs typeface="+mn-cs"/>
              <a:sym typeface="Questrial"/>
            </a:endParaRPr>
          </a:p>
        </p:txBody>
      </p:sp>
      <p:pic>
        <p:nvPicPr>
          <p:cNvPr id="5121" name="TextBox 1">
            <a:extLst>
              <a:ext uri="{FF2B5EF4-FFF2-40B4-BE49-F238E27FC236}">
                <a16:creationId xmlns:a16="http://schemas.microsoft.com/office/drawing/2014/main" id="{E866D344-65AE-C2C3-6222-3034C8727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52400"/>
            <a:ext cx="63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10">
            <a:extLst>
              <a:ext uri="{FF2B5EF4-FFF2-40B4-BE49-F238E27FC236}">
                <a16:creationId xmlns:a16="http://schemas.microsoft.com/office/drawing/2014/main" id="{09B571AC-2F29-4694-7F04-3CE725B7FF54}"/>
              </a:ext>
            </a:extLst>
          </p:cNvPr>
          <p:cNvGraphicFramePr>
            <a:graphicFrameLocks noChangeAspect="1"/>
          </p:cNvGraphicFramePr>
          <p:nvPr/>
        </p:nvGraphicFramePr>
        <p:xfrm>
          <a:off x="6424956" y="683143"/>
          <a:ext cx="3873383" cy="5491714"/>
        </p:xfrm>
        <a:graphic>
          <a:graphicData uri="http://schemas.openxmlformats.org/presentationml/2006/ole">
            <mc:AlternateContent xmlns:mc="http://schemas.openxmlformats.org/markup-compatibility/2006">
              <mc:Choice xmlns:v="urn:schemas-microsoft-com:vml" Requires="v">
                <p:oleObj name="Worksheet" r:id="rId3" imgW="2781477" imgH="3943498" progId="Excel.Sheet.12">
                  <p:embed/>
                </p:oleObj>
              </mc:Choice>
              <mc:Fallback>
                <p:oleObj name="Worksheet" r:id="rId3" imgW="2781477" imgH="3943498" progId="Excel.Sheet.12">
                  <p:embed/>
                  <p:pic>
                    <p:nvPicPr>
                      <p:cNvPr id="11" name="Object 10">
                        <a:extLst>
                          <a:ext uri="{FF2B5EF4-FFF2-40B4-BE49-F238E27FC236}">
                            <a16:creationId xmlns:a16="http://schemas.microsoft.com/office/drawing/2014/main" id="{09B571AC-2F29-4694-7F04-3CE725B7FF54}"/>
                          </a:ext>
                        </a:extLst>
                      </p:cNvPr>
                      <p:cNvPicPr/>
                      <p:nvPr/>
                    </p:nvPicPr>
                    <p:blipFill>
                      <a:blip r:embed="rId4"/>
                      <a:stretch>
                        <a:fillRect/>
                      </a:stretch>
                    </p:blipFill>
                    <p:spPr>
                      <a:xfrm>
                        <a:off x="6424956" y="683143"/>
                        <a:ext cx="3873383" cy="5491714"/>
                      </a:xfrm>
                      <a:prstGeom prst="rect">
                        <a:avLst/>
                      </a:prstGeom>
                    </p:spPr>
                  </p:pic>
                </p:oleObj>
              </mc:Fallback>
            </mc:AlternateContent>
          </a:graphicData>
        </a:graphic>
      </p:graphicFrame>
    </p:spTree>
    <p:extLst>
      <p:ext uri="{BB962C8B-B14F-4D97-AF65-F5344CB8AC3E}">
        <p14:creationId xmlns:p14="http://schemas.microsoft.com/office/powerpoint/2010/main" val="2586746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Restrictions</a:t>
            </a:r>
            <a:endParaRPr lang="es-MX" sz="4000"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5995647" cy="3163209"/>
              </a:xfrm>
            </p:spPr>
            <p:txBody>
              <a:bodyPr>
                <a:normAutofit fontScale="85000" lnSpcReduction="20000"/>
              </a:bodyPr>
              <a:lstStyle/>
              <a:p>
                <a:pPr marL="0" indent="0">
                  <a:spcAft>
                    <a:spcPts val="600"/>
                  </a:spcAft>
                  <a:buNone/>
                </a:pPr>
                <a14:m>
                  <m:oMath xmlns:m="http://schemas.openxmlformats.org/officeDocument/2006/math">
                    <m:r>
                      <a:rPr lang="es-MX" sz="2000" i="1">
                        <a:latin typeface="Cambria Math" panose="02040503050406030204" pitchFamily="18" charset="0"/>
                      </a:rPr>
                      <m:t>𝑛</m:t>
                    </m:r>
                    <m:r>
                      <a:rPr lang="es-MX" sz="2000" i="1">
                        <a:latin typeface="Cambria Math" panose="02040503050406030204" pitchFamily="18" charset="0"/>
                      </a:rPr>
                      <m:t>  =</m:t>
                    </m:r>
                  </m:oMath>
                </a14:m>
                <a:r>
                  <a:rPr lang="en-US" sz="2000" i="1" dirty="0"/>
                  <a:t>  15</a:t>
                </a:r>
              </a:p>
              <a:p>
                <a:pPr marL="0" indent="0">
                  <a:spcAft>
                    <a:spcPts val="600"/>
                  </a:spcAft>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s-MX" sz="2000" i="1">
                                <a:latin typeface="Cambria Math" panose="02040503050406030204" pitchFamily="18" charset="0"/>
                              </a:rPr>
                              <m:t>15</m:t>
                            </m:r>
                          </m:sub>
                        </m:sSub>
                      </m:e>
                    </m:d>
                    <m:r>
                      <a:rPr lang="en-US" sz="2000" i="1">
                        <a:latin typeface="Cambria Math" panose="02040503050406030204" pitchFamily="18" charset="0"/>
                      </a:rPr>
                      <m:t>     </m:t>
                    </m:r>
                  </m:oMath>
                </a14:m>
                <a:r>
                  <a:rPr lang="en-US" sz="2000" i="1" dirty="0"/>
                  <a:t> </a:t>
                </a:r>
              </a:p>
              <a:p>
                <a:pPr marL="0" indent="0">
                  <a:spcAft>
                    <a:spcPts val="600"/>
                  </a:spcAft>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s-MX" sz="2000" i="1">
                            <a:latin typeface="Cambria Math" panose="02040503050406030204" pitchFamily="18" charset="0"/>
                          </a:rPr>
                          <m:t>2</m:t>
                        </m:r>
                      </m:sub>
                    </m:sSub>
                    <m:r>
                      <a:rPr lang="en-US"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𝑥</m:t>
                        </m:r>
                      </m:e>
                      <m:sub>
                        <m:r>
                          <a:rPr lang="es-MX" sz="2000" i="1">
                            <a:latin typeface="Cambria Math" panose="02040503050406030204" pitchFamily="18" charset="0"/>
                          </a:rPr>
                          <m:t>2</m:t>
                        </m:r>
                      </m:sub>
                    </m:sSub>
                    <m:r>
                      <a:rPr lang="en-US" sz="2000" i="1">
                        <a:latin typeface="Cambria Math" panose="02040503050406030204" pitchFamily="18" charset="0"/>
                      </a:rPr>
                      <m:t>     </m:t>
                    </m:r>
                  </m:oMath>
                </a14:m>
                <a:r>
                  <a:rPr lang="en-US" sz="2000" i="1" dirty="0"/>
                  <a:t> </a:t>
                </a:r>
                <a:endParaRPr lang="es-MX" sz="2000" i="1" dirty="0">
                  <a:latin typeface="Cambria Math" panose="02040503050406030204" pitchFamily="18" charset="0"/>
                </a:endParaRPr>
              </a:p>
              <a:p>
                <a:pPr marL="0" indent="0">
                  <a:spcAft>
                    <a:spcPts val="600"/>
                  </a:spcAft>
                  <a:buNone/>
                </a:pP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ε</m:t>
                        </m:r>
                      </m:e>
                      <m:sub>
                        <m:r>
                          <a:rPr lang="en-US" sz="2000" i="1">
                            <a:latin typeface="Cambria Math" panose="02040503050406030204" pitchFamily="18" charset="0"/>
                          </a:rPr>
                          <m:t>1</m:t>
                        </m:r>
                      </m:sub>
                    </m:sSub>
                    <m:r>
                      <a:rPr lang="en-US" sz="2000" i="1">
                        <a:latin typeface="Cambria Math" panose="02040503050406030204" pitchFamily="18" charset="0"/>
                      </a:rPr>
                      <m:t>= </m:t>
                    </m:r>
                  </m:oMath>
                </a14:m>
                <a:r>
                  <a:rPr lang="en-US" sz="2000" i="1" dirty="0"/>
                  <a:t>0.9</a:t>
                </a:r>
              </a:p>
              <a:p>
                <a:pPr marL="0" indent="0">
                  <a:spcAft>
                    <a:spcPts val="600"/>
                  </a:spcAft>
                  <a:buNone/>
                </a:pP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ε</m:t>
                        </m:r>
                      </m:e>
                      <m:sub>
                        <m:r>
                          <a:rPr lang="es-MX" sz="2000" i="1">
                            <a:latin typeface="Cambria Math" panose="02040503050406030204" pitchFamily="18" charset="0"/>
                          </a:rPr>
                          <m:t>2</m:t>
                        </m:r>
                      </m:sub>
                    </m:sSub>
                    <m:r>
                      <a:rPr lang="en-US" sz="2000" i="1">
                        <a:latin typeface="Cambria Math" panose="02040503050406030204" pitchFamily="18" charset="0"/>
                      </a:rPr>
                      <m:t>=</m:t>
                    </m:r>
                  </m:oMath>
                </a14:m>
                <a:r>
                  <a:rPr lang="en-US" sz="2000" i="1" dirty="0"/>
                  <a:t> 0.1</a:t>
                </a:r>
              </a:p>
              <a:p>
                <a:pPr marL="0" indent="0">
                  <a:spcAft>
                    <a:spcPts val="600"/>
                  </a:spcAft>
                  <a:buNone/>
                </a:pPr>
                <a14:m>
                  <m:oMath xmlns:m="http://schemas.openxmlformats.org/officeDocument/2006/math">
                    <m:r>
                      <a:rPr lang="en-US" sz="2000" i="1">
                        <a:latin typeface="Cambria Math" panose="02040503050406030204" pitchFamily="18" charset="0"/>
                      </a:rPr>
                      <m:t>𝛿</m:t>
                    </m:r>
                    <m:r>
                      <a:rPr lang="es-MX" sz="2000" i="1">
                        <a:latin typeface="Cambria Math" panose="02040503050406030204" pitchFamily="18" charset="0"/>
                      </a:rPr>
                      <m:t>  </m:t>
                    </m:r>
                    <m:r>
                      <a:rPr lang="en-US" sz="2000" i="1">
                        <a:latin typeface="Cambria Math" panose="02040503050406030204" pitchFamily="18" charset="0"/>
                      </a:rPr>
                      <m:t>=</m:t>
                    </m:r>
                  </m:oMath>
                </a14:m>
                <a:r>
                  <a:rPr lang="en-US" sz="2000" i="1" dirty="0"/>
                  <a:t> $ 1,000,000</a:t>
                </a:r>
              </a:p>
              <a:p>
                <a:pPr marL="0" indent="0">
                  <a:spcAft>
                    <a:spcPts val="600"/>
                  </a:spcAft>
                  <a:buNone/>
                </a:pPr>
                <a14:m>
                  <m:oMath xmlns:m="http://schemas.openxmlformats.org/officeDocument/2006/math">
                    <m:r>
                      <a:rPr lang="es-MX" sz="2000" i="1">
                        <a:latin typeface="Cambria Math" panose="02040503050406030204" pitchFamily="18" charset="0"/>
                      </a:rPr>
                      <m:t>𝑅</m:t>
                    </m:r>
                    <m:r>
                      <a:rPr lang="es-MX" sz="2000" i="1">
                        <a:latin typeface="Cambria Math" panose="02040503050406030204" pitchFamily="18" charset="0"/>
                      </a:rPr>
                      <m:t>  =</m:t>
                    </m:r>
                  </m:oMath>
                </a14:m>
                <a:r>
                  <a:rPr lang="en-US" sz="2000" i="1" dirty="0"/>
                  <a:t> Annual return</a:t>
                </a:r>
              </a:p>
              <a:p>
                <a:pPr marL="0" indent="0">
                  <a:spcAft>
                    <a:spcPts val="600"/>
                  </a:spcAft>
                  <a:buNone/>
                </a:pPr>
                <a14:m>
                  <m:oMath xmlns:m="http://schemas.openxmlformats.org/officeDocument/2006/math">
                    <m:r>
                      <a:rPr lang="en-US" sz="2000" i="1">
                        <a:latin typeface="Cambria Math" panose="02040503050406030204" pitchFamily="18" charset="0"/>
                        <a:ea typeface="Cambria Math" panose="02040503050406030204" pitchFamily="18" charset="0"/>
                      </a:rPr>
                      <m:t>𝜎</m:t>
                    </m:r>
                    <m:r>
                      <a:rPr lang="es-MX" sz="2000" i="1">
                        <a:latin typeface="Cambria Math" panose="02040503050406030204" pitchFamily="18" charset="0"/>
                        <a:ea typeface="Cambria Math" panose="02040503050406030204" pitchFamily="18" charset="0"/>
                      </a:rPr>
                      <m:t>  </m:t>
                    </m:r>
                    <m:r>
                      <a:rPr lang="es-MX" sz="2000" i="1">
                        <a:latin typeface="Cambria Math" panose="02040503050406030204" pitchFamily="18" charset="0"/>
                      </a:rPr>
                      <m:t>=</m:t>
                    </m:r>
                  </m:oMath>
                </a14:m>
                <a:r>
                  <a:rPr lang="en-US" sz="2000" i="1" dirty="0"/>
                  <a:t> Annual standard deviation</a:t>
                </a:r>
              </a:p>
              <a:p>
                <a:pPr marL="0" indent="0">
                  <a:buNone/>
                </a:pPr>
                <a:endParaRPr lang="en-US" sz="2000" dirty="0"/>
              </a:p>
            </p:txBody>
          </p:sp>
        </mc:Choice>
        <mc:Fallback xmlns="">
          <p:sp>
            <p:nvSpPr>
              <p:cNvPr id="3" name="Marcador de contenido 2">
                <a:extLst>
                  <a:ext uri="{FF2B5EF4-FFF2-40B4-BE49-F238E27FC236}">
                    <a16:creationId xmlns:a16="http://schemas.microsoft.com/office/drawing/2014/main" id="{BE585D1B-52CD-2B9F-49BC-BE21F24ECE39}"/>
                  </a:ext>
                </a:extLst>
              </p:cNvPr>
              <p:cNvSpPr>
                <a:spLocks noGrp="1" noRot="1" noChangeAspect="1" noMove="1" noResize="1" noEditPoints="1" noAdjustHandles="1" noChangeArrowheads="1" noChangeShapeType="1" noTextEdit="1"/>
              </p:cNvSpPr>
              <p:nvPr>
                <p:ph idx="1"/>
              </p:nvPr>
            </p:nvSpPr>
            <p:spPr>
              <a:xfrm>
                <a:off x="838199" y="2953386"/>
                <a:ext cx="5995647" cy="3163209"/>
              </a:xfrm>
              <a:blipFill>
                <a:blip r:embed="rId2"/>
                <a:stretch>
                  <a:fillRect t="-2505"/>
                </a:stretch>
              </a:blipFill>
            </p:spPr>
            <p:txBody>
              <a:bodyPr/>
              <a:lstStyle/>
              <a:p>
                <a:r>
                  <a:rPr lang="es-MX">
                    <a:noFill/>
                  </a:rPr>
                  <a:t> </a:t>
                </a:r>
              </a:p>
            </p:txBody>
          </p:sp>
        </mc:Fallback>
      </mc:AlternateContent>
      <p:pic>
        <p:nvPicPr>
          <p:cNvPr id="5121" name="TextBox 1">
            <a:extLst>
              <a:ext uri="{FF2B5EF4-FFF2-40B4-BE49-F238E27FC236}">
                <a16:creationId xmlns:a16="http://schemas.microsoft.com/office/drawing/2014/main" id="{E866D344-65AE-C2C3-6222-3034C8727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152400"/>
            <a:ext cx="63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10">
            <a:extLst>
              <a:ext uri="{FF2B5EF4-FFF2-40B4-BE49-F238E27FC236}">
                <a16:creationId xmlns:a16="http://schemas.microsoft.com/office/drawing/2014/main" id="{D3D44C6D-A809-F5DA-6FC2-292440311713}"/>
              </a:ext>
            </a:extLst>
          </p:cNvPr>
          <p:cNvGraphicFramePr>
            <a:graphicFrameLocks noChangeAspect="1"/>
          </p:cNvGraphicFramePr>
          <p:nvPr>
            <p:extLst>
              <p:ext uri="{D42A27DB-BD31-4B8C-83A1-F6EECF244321}">
                <p14:modId xmlns:p14="http://schemas.microsoft.com/office/powerpoint/2010/main" val="3389201338"/>
              </p:ext>
            </p:extLst>
          </p:nvPr>
        </p:nvGraphicFramePr>
        <p:xfrm>
          <a:off x="6424956" y="683143"/>
          <a:ext cx="3873383" cy="5491714"/>
        </p:xfrm>
        <a:graphic>
          <a:graphicData uri="http://schemas.openxmlformats.org/presentationml/2006/ole">
            <mc:AlternateContent xmlns:mc="http://schemas.openxmlformats.org/markup-compatibility/2006">
              <mc:Choice xmlns:v="urn:schemas-microsoft-com:vml" Requires="v">
                <p:oleObj name="Worksheet" r:id="rId4" imgW="2781477" imgH="3943498" progId="Excel.Sheet.12">
                  <p:embed/>
                </p:oleObj>
              </mc:Choice>
              <mc:Fallback>
                <p:oleObj name="Worksheet" r:id="rId4" imgW="2781477" imgH="3943498" progId="Excel.Sheet.12">
                  <p:embed/>
                  <p:pic>
                    <p:nvPicPr>
                      <p:cNvPr id="11" name="Object 10">
                        <a:extLst>
                          <a:ext uri="{FF2B5EF4-FFF2-40B4-BE49-F238E27FC236}">
                            <a16:creationId xmlns:a16="http://schemas.microsoft.com/office/drawing/2014/main" id="{D3D44C6D-A809-F5DA-6FC2-292440311713}"/>
                          </a:ext>
                        </a:extLst>
                      </p:cNvPr>
                      <p:cNvPicPr/>
                      <p:nvPr/>
                    </p:nvPicPr>
                    <p:blipFill>
                      <a:blip r:embed="rId5"/>
                      <a:stretch>
                        <a:fillRect/>
                      </a:stretch>
                    </p:blipFill>
                    <p:spPr>
                      <a:xfrm>
                        <a:off x="6424956" y="683143"/>
                        <a:ext cx="3873383" cy="5491714"/>
                      </a:xfrm>
                      <a:prstGeom prst="rect">
                        <a:avLst/>
                      </a:prstGeom>
                    </p:spPr>
                  </p:pic>
                </p:oleObj>
              </mc:Fallback>
            </mc:AlternateContent>
          </a:graphicData>
        </a:graphic>
      </p:graphicFrame>
    </p:spTree>
    <p:extLst>
      <p:ext uri="{BB962C8B-B14F-4D97-AF65-F5344CB8AC3E}">
        <p14:creationId xmlns:p14="http://schemas.microsoft.com/office/powerpoint/2010/main" val="3210685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Restrictions</a:t>
            </a:r>
            <a:endParaRPr lang="es-MX" sz="4000"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228601" y="2972436"/>
                <a:ext cx="5995647" cy="3163209"/>
              </a:xfrm>
            </p:spPr>
            <p:txBody>
              <a:bodyPr>
                <a:normAutofit/>
              </a:bodyPr>
              <a:lstStyle/>
              <a:p>
                <a:pPr marL="0" indent="0">
                  <a:lnSpc>
                    <a:spcPct val="90000"/>
                  </a:lnSpc>
                  <a:spcAft>
                    <a:spcPts val="600"/>
                  </a:spcAft>
                  <a:buClr>
                    <a:schemeClr val="dk1"/>
                  </a:buClr>
                  <a:buSzPts val="1200"/>
                  <a:buNone/>
                </a:pPr>
                <a14:m>
                  <m:oMathPara xmlns:m="http://schemas.openxmlformats.org/officeDocument/2006/math">
                    <m:oMathParaPr>
                      <m:jc m:val="centerGroup"/>
                    </m:oMathParaPr>
                    <m:oMath xmlns:m="http://schemas.openxmlformats.org/officeDocument/2006/math">
                      <m:sSub>
                        <m:sSubPr>
                          <m:ctrlPr>
                            <a:rPr lang="en-US" sz="2000" i="1" kern="1200" smtClean="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1</m:t>
                          </m:r>
                        </m:sub>
                      </m:sSub>
                      <m:r>
                        <a:rPr lang="en-US" sz="2000" i="1" kern="1200">
                          <a:solidFill>
                            <a:schemeClr val="tx1"/>
                          </a:solidFill>
                          <a:latin typeface="Cambria Math" panose="02040503050406030204" pitchFamily="18" charset="0"/>
                          <a:ea typeface="+mn-ea"/>
                          <a:cs typeface="+mn-cs"/>
                          <a:sym typeface="Questrial"/>
                        </a:rPr>
                        <m:t>+ </m:t>
                      </m:r>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a:rPr lang="es-MX" sz="2000" b="0" i="1" kern="1200" smtClean="0">
                          <a:solidFill>
                            <a:schemeClr val="tx1"/>
                          </a:solidFill>
                          <a:latin typeface="Cambria Math" panose="02040503050406030204" pitchFamily="18" charset="0"/>
                          <a:ea typeface="+mn-ea"/>
                          <a:cs typeface="+mn-cs"/>
                          <a:sym typeface="Questrial"/>
                        </a:rPr>
                        <m:t>=$1,000,000</m:t>
                      </m:r>
                    </m:oMath>
                  </m:oMathPara>
                </a14:m>
                <a:endParaRPr lang="en-US" sz="2000" i="1" kern="1200" dirty="0">
                  <a:solidFill>
                    <a:schemeClr val="tx1"/>
                  </a:solidFill>
                  <a:latin typeface="+mn-lt"/>
                  <a:ea typeface="+mn-ea"/>
                  <a:cs typeface="+mn-cs"/>
                  <a:sym typeface="Questrial"/>
                </a:endParaRPr>
              </a:p>
              <a:p>
                <a:pPr marL="0" indent="0">
                  <a:lnSpc>
                    <a:spcPct val="90000"/>
                  </a:lnSpc>
                  <a:spcAft>
                    <a:spcPts val="600"/>
                  </a:spcAft>
                  <a:buClr>
                    <a:schemeClr val="dk1"/>
                  </a:buClr>
                  <a:buSzPts val="1200"/>
                  <a:buNone/>
                </a:pPr>
                <a14:m>
                  <m:oMathPara xmlns:m="http://schemas.openxmlformats.org/officeDocument/2006/math">
                    <m:oMathParaPr>
                      <m:jc m:val="centerGroup"/>
                    </m:oMathParaPr>
                    <m:oMath xmlns:m="http://schemas.openxmlformats.org/officeDocument/2006/math">
                      <m:sSub>
                        <m:sSubPr>
                          <m:ctrlPr>
                            <a:rPr lang="en-US" sz="2000" b="0" i="1" kern="1200">
                              <a:solidFill>
                                <a:schemeClr val="tx1"/>
                              </a:solidFill>
                              <a:latin typeface="Cambria Math" panose="02040503050406030204" pitchFamily="18" charset="0"/>
                              <a:ea typeface="+mn-ea"/>
                              <a:cs typeface="+mn-cs"/>
                              <a:sym typeface="Questrial"/>
                            </a:rPr>
                          </m:ctrlPr>
                        </m:sSubPr>
                        <m:e>
                          <m:r>
                            <a:rPr lang="en-US" sz="2000" b="0" i="1" kern="1200">
                              <a:solidFill>
                                <a:schemeClr val="tx1"/>
                              </a:solidFill>
                              <a:latin typeface="Cambria Math" panose="02040503050406030204" pitchFamily="18" charset="0"/>
                              <a:ea typeface="+mn-ea"/>
                              <a:cs typeface="+mn-cs"/>
                              <a:sym typeface="Questrial"/>
                            </a:rPr>
                            <m:t>𝑥</m:t>
                          </m:r>
                        </m:e>
                        <m:sub>
                          <m:r>
                            <a:rPr lang="es-MX" sz="2000" b="0" i="1" kern="1200" smtClean="0">
                              <a:solidFill>
                                <a:schemeClr val="tx1"/>
                              </a:solidFill>
                              <a:latin typeface="Cambria Math" panose="02040503050406030204" pitchFamily="18" charset="0"/>
                              <a:ea typeface="+mn-ea"/>
                              <a:cs typeface="+mn-cs"/>
                              <a:sym typeface="Questrial"/>
                            </a:rPr>
                            <m:t>1</m:t>
                          </m:r>
                        </m:sub>
                      </m:sSub>
                      <m:r>
                        <m:rPr>
                          <m:aln/>
                        </m:rPr>
                        <a:rPr lang="en-US" sz="2000" i="1" kern="1200">
                          <a:solidFill>
                            <a:schemeClr val="tx1"/>
                          </a:solidFill>
                          <a:latin typeface="Cambria Math" panose="02040503050406030204" pitchFamily="18" charset="0"/>
                          <a:ea typeface="+mn-ea"/>
                          <a:cs typeface="+mn-cs"/>
                          <a:sym typeface="Questrial"/>
                        </a:rPr>
                        <m:t>≤</m:t>
                      </m:r>
                      <m:r>
                        <a:rPr lang="es-MX" sz="2000" b="0" i="1" kern="1200" smtClean="0">
                          <a:solidFill>
                            <a:schemeClr val="tx1"/>
                          </a:solidFill>
                          <a:latin typeface="Cambria Math" panose="02040503050406030204" pitchFamily="18" charset="0"/>
                          <a:ea typeface="+mn-ea"/>
                          <a:cs typeface="+mn-cs"/>
                          <a:sym typeface="Questrial"/>
                        </a:rPr>
                        <m:t>$900,000</m:t>
                      </m:r>
                    </m:oMath>
                  </m:oMathPara>
                </a14:m>
                <a:endParaRPr lang="en-US" sz="2000" i="1" kern="1200" dirty="0">
                  <a:solidFill>
                    <a:schemeClr val="tx1"/>
                  </a:solidFill>
                  <a:latin typeface="+mn-lt"/>
                  <a:ea typeface="+mn-ea"/>
                  <a:cs typeface="+mn-cs"/>
                  <a:sym typeface="Questrial"/>
                </a:endParaRPr>
              </a:p>
              <a:p>
                <a:pPr marL="0" indent="0">
                  <a:lnSpc>
                    <a:spcPct val="90000"/>
                  </a:lnSpc>
                  <a:spcAft>
                    <a:spcPts val="600"/>
                  </a:spcAft>
                  <a:buClr>
                    <a:schemeClr val="dk1"/>
                  </a:buClr>
                  <a:buSzPts val="1200"/>
                  <a:buNone/>
                </a:pPr>
                <a14:m>
                  <m:oMathPara xmlns:m="http://schemas.openxmlformats.org/officeDocument/2006/math">
                    <m:oMathParaPr>
                      <m:jc m:val="centerGroup"/>
                    </m:oMathParaPr>
                    <m:oMath xmlns:m="http://schemas.openxmlformats.org/officeDocument/2006/math">
                      <m:sSub>
                        <m:sSubPr>
                          <m:ctrlPr>
                            <a:rPr lang="en-US" sz="2000" i="1" kern="1200">
                              <a:solidFill>
                                <a:schemeClr val="tx1"/>
                              </a:solidFill>
                              <a:latin typeface="Cambria Math" panose="02040503050406030204" pitchFamily="18" charset="0"/>
                              <a:ea typeface="+mn-ea"/>
                              <a:cs typeface="+mn-cs"/>
                              <a:sym typeface="Questrial"/>
                            </a:rPr>
                          </m:ctrlPr>
                        </m:sSubPr>
                        <m:e>
                          <m:r>
                            <a:rPr lang="en-US" sz="2000" i="1" kern="1200">
                              <a:solidFill>
                                <a:schemeClr val="tx1"/>
                              </a:solidFill>
                              <a:latin typeface="Cambria Math" panose="02040503050406030204" pitchFamily="18" charset="0"/>
                              <a:ea typeface="+mn-ea"/>
                              <a:cs typeface="+mn-cs"/>
                              <a:sym typeface="Questrial"/>
                            </a:rPr>
                            <m:t>𝑥</m:t>
                          </m:r>
                        </m:e>
                        <m:sub>
                          <m:r>
                            <a:rPr lang="en-US" sz="2000" i="1" kern="1200">
                              <a:solidFill>
                                <a:schemeClr val="tx1"/>
                              </a:solidFill>
                              <a:latin typeface="Cambria Math" panose="02040503050406030204" pitchFamily="18" charset="0"/>
                              <a:ea typeface="+mn-ea"/>
                              <a:cs typeface="+mn-cs"/>
                              <a:sym typeface="Questrial"/>
                            </a:rPr>
                            <m:t>2</m:t>
                          </m:r>
                        </m:sub>
                      </m:sSub>
                      <m:r>
                        <m:rPr>
                          <m:aln/>
                        </m:rPr>
                        <a:rPr lang="en-US" sz="2000" i="1" kern="1200" smtClean="0">
                          <a:solidFill>
                            <a:schemeClr val="tx1"/>
                          </a:solidFill>
                          <a:latin typeface="Cambria Math" panose="02040503050406030204" pitchFamily="18" charset="0"/>
                          <a:ea typeface="+mn-ea"/>
                          <a:cs typeface="+mn-cs"/>
                          <a:sym typeface="Questrial"/>
                        </a:rPr>
                        <m:t>≥</m:t>
                      </m:r>
                      <m:r>
                        <a:rPr lang="es-MX" sz="2000" b="0" i="1" kern="1200" smtClean="0">
                          <a:solidFill>
                            <a:schemeClr val="tx1"/>
                          </a:solidFill>
                          <a:latin typeface="Cambria Math" panose="02040503050406030204" pitchFamily="18" charset="0"/>
                          <a:ea typeface="+mn-ea"/>
                          <a:cs typeface="+mn-cs"/>
                          <a:sym typeface="Questrial"/>
                        </a:rPr>
                        <m:t>$100,000</m:t>
                      </m:r>
                    </m:oMath>
                  </m:oMathPara>
                </a14:m>
                <a:endParaRPr lang="en-US" sz="2000" i="1" kern="1200" dirty="0">
                  <a:solidFill>
                    <a:schemeClr val="tx1"/>
                  </a:solidFill>
                  <a:latin typeface="+mn-lt"/>
                  <a:ea typeface="+mn-ea"/>
                  <a:cs typeface="+mn-cs"/>
                  <a:sym typeface="Questrial"/>
                </a:endParaRPr>
              </a:p>
              <a:p>
                <a:pPr marL="0" indent="0">
                  <a:buNone/>
                </a:pPr>
                <a14:m>
                  <m:oMathPara xmlns:m="http://schemas.openxmlformats.org/officeDocument/2006/math">
                    <m:oMathParaPr>
                      <m:jc m:val="center"/>
                    </m:oMathParaPr>
                    <m:oMath xmlns:m="http://schemas.openxmlformats.org/officeDocument/2006/math">
                      <m:r>
                        <a:rPr lang="es-MX" sz="2000" b="0" i="1" smtClean="0">
                          <a:effectLst/>
                          <a:latin typeface="Cambria Math" panose="02040503050406030204" pitchFamily="18" charset="0"/>
                        </a:rPr>
                        <m:t>𝑚</m:t>
                      </m:r>
                      <m:nary>
                        <m:naryPr>
                          <m:chr m:val="∑"/>
                          <m:ctrlPr>
                            <a:rPr lang="pt-BR" sz="2000" i="1" smtClean="0">
                              <a:effectLst/>
                              <a:latin typeface="Cambria Math" panose="02040503050406030204" pitchFamily="18" charset="0"/>
                            </a:rPr>
                          </m:ctrlPr>
                        </m:naryPr>
                        <m:sub>
                          <m:r>
                            <m:rPr>
                              <m:brk m:alnAt="23"/>
                            </m:rPr>
                            <a:rPr lang="es-MX" sz="2000" b="0" i="1" smtClean="0">
                              <a:effectLst/>
                              <a:latin typeface="Cambria Math" panose="02040503050406030204" pitchFamily="18" charset="0"/>
                            </a:rPr>
                            <m:t>𝑖</m:t>
                          </m:r>
                          <m:r>
                            <a:rPr lang="pt-BR" sz="2000" i="1" smtClean="0">
                              <a:effectLst/>
                              <a:latin typeface="Cambria Math" panose="02040503050406030204" pitchFamily="18" charset="0"/>
                            </a:rPr>
                            <m:t>=</m:t>
                          </m:r>
                          <m:r>
                            <a:rPr lang="es-MX" sz="2000" b="0" i="1" smtClean="0">
                              <a:effectLst/>
                              <a:latin typeface="Cambria Math" panose="02040503050406030204" pitchFamily="18" charset="0"/>
                            </a:rPr>
                            <m:t>1</m:t>
                          </m:r>
                        </m:sub>
                        <m:sup>
                          <m:r>
                            <a:rPr lang="es-MX" sz="2000" b="0" i="1" smtClean="0">
                              <a:effectLst/>
                              <a:latin typeface="Cambria Math" panose="02040503050406030204" pitchFamily="18" charset="0"/>
                            </a:rPr>
                            <m:t>𝑚</m:t>
                          </m:r>
                        </m:sup>
                        <m:e>
                          <m:sSub>
                            <m:sSubPr>
                              <m:ctrlPr>
                                <a:rPr lang="pt-BR" sz="200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𝑖</m:t>
                              </m:r>
                            </m:sub>
                          </m:sSub>
                        </m:e>
                      </m:nary>
                      <m:r>
                        <a:rPr lang="es-MX" sz="2000" b="0" i="1" smtClean="0">
                          <a:effectLst/>
                          <a:latin typeface="Cambria Math" panose="02040503050406030204" pitchFamily="18" charset="0"/>
                        </a:rPr>
                        <m:t>−</m:t>
                      </m:r>
                      <m:sSub>
                        <m:sSubPr>
                          <m:ctrlPr>
                            <a:rPr lang="es-MX" sz="2000" b="0" i="1" smtClean="0">
                              <a:effectLst/>
                              <a:latin typeface="Cambria Math" panose="02040503050406030204" pitchFamily="18" charset="0"/>
                            </a:rPr>
                          </m:ctrlPr>
                        </m:sSubPr>
                        <m:e>
                          <m:r>
                            <a:rPr lang="es-MX" sz="2000" b="0" i="1" smtClean="0">
                              <a:effectLst/>
                              <a:latin typeface="Cambria Math" panose="02040503050406030204" pitchFamily="18" charset="0"/>
                            </a:rPr>
                            <m:t>𝑤</m:t>
                          </m:r>
                        </m:e>
                        <m:sub>
                          <m:r>
                            <a:rPr lang="es-MX" sz="2000" b="0" i="1" smtClean="0">
                              <a:effectLst/>
                              <a:latin typeface="Cambria Math" panose="02040503050406030204" pitchFamily="18" charset="0"/>
                            </a:rPr>
                            <m:t>𝑚</m:t>
                          </m:r>
                          <m:r>
                            <a:rPr lang="es-MX" sz="2000" b="0" i="1" smtClean="0">
                              <a:effectLst/>
                              <a:latin typeface="Cambria Math" panose="02040503050406030204" pitchFamily="18" charset="0"/>
                            </a:rPr>
                            <m:t>+1</m:t>
                          </m:r>
                        </m:sub>
                      </m:sSub>
                      <m:r>
                        <a:rPr lang="es-MX" sz="2000" b="0" i="1" smtClean="0">
                          <a:effectLst/>
                          <a:latin typeface="Cambria Math" panose="02040503050406030204" pitchFamily="18" charset="0"/>
                          <a:ea typeface="Cambria Math" panose="02040503050406030204" pitchFamily="18" charset="0"/>
                        </a:rPr>
                        <m:t>≥0, </m:t>
                      </m:r>
                      <m:r>
                        <m:rPr>
                          <m:sty m:val="p"/>
                        </m:rPr>
                        <a:rPr lang="es-MX" sz="2000" b="0" i="0" smtClean="0">
                          <a:effectLst/>
                          <a:latin typeface="Cambria Math" panose="02040503050406030204" pitchFamily="18" charset="0"/>
                          <a:ea typeface="Cambria Math" panose="02040503050406030204" pitchFamily="18" charset="0"/>
                        </a:rPr>
                        <m:t>for</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𝑚</m:t>
                      </m:r>
                      <m:r>
                        <a:rPr lang="es-MX" sz="2000" b="0" i="1" smtClean="0">
                          <a:effectLst/>
                          <a:latin typeface="Cambria Math" panose="02040503050406030204" pitchFamily="18" charset="0"/>
                          <a:ea typeface="Cambria Math" panose="02040503050406030204" pitchFamily="18" charset="0"/>
                        </a:rPr>
                        <m:t> </m:t>
                      </m:r>
                      <m:r>
                        <a:rPr lang="es-MX" sz="2000" b="0" i="1" smtClean="0">
                          <a:effectLst/>
                          <a:latin typeface="Cambria Math" panose="02040503050406030204" pitchFamily="18" charset="0"/>
                          <a:ea typeface="Cambria Math" panose="02040503050406030204" pitchFamily="18" charset="0"/>
                        </a:rPr>
                        <m:t>𝜖</m:t>
                      </m:r>
                      <m:r>
                        <a:rPr lang="es-MX" sz="2000" b="0" i="1" smtClean="0">
                          <a:effectLst/>
                          <a:latin typeface="Cambria Math" panose="02040503050406030204" pitchFamily="18" charset="0"/>
                          <a:ea typeface="Cambria Math" panose="02040503050406030204" pitchFamily="18" charset="0"/>
                        </a:rPr>
                        <m:t> </m:t>
                      </m:r>
                      <m:d>
                        <m:dPr>
                          <m:begChr m:val="{"/>
                          <m:endChr m:val="}"/>
                          <m:ctrlPr>
                            <a:rPr lang="es-MX" sz="2000" b="0" i="1" smtClean="0">
                              <a:effectLst/>
                              <a:latin typeface="Cambria Math" panose="02040503050406030204" pitchFamily="18" charset="0"/>
                              <a:ea typeface="Cambria Math" panose="02040503050406030204" pitchFamily="18" charset="0"/>
                            </a:rPr>
                          </m:ctrlPr>
                        </m:dPr>
                        <m:e>
                          <m:r>
                            <a:rPr lang="es-MX" sz="2000" b="0" i="1" smtClean="0">
                              <a:effectLst/>
                              <a:latin typeface="Cambria Math" panose="02040503050406030204" pitchFamily="18" charset="0"/>
                              <a:ea typeface="Cambria Math" panose="02040503050406030204" pitchFamily="18" charset="0"/>
                            </a:rPr>
                            <m:t>1, 2, …, 14</m:t>
                          </m:r>
                        </m:e>
                      </m:d>
                    </m:oMath>
                  </m:oMathPara>
                </a14:m>
                <a:endParaRPr lang="en-US" sz="2000" i="1" kern="1200" dirty="0">
                  <a:solidFill>
                    <a:schemeClr val="tx1"/>
                  </a:solidFill>
                  <a:latin typeface="+mj-lt"/>
                  <a:ea typeface="+mn-ea"/>
                  <a:cs typeface="+mn-cs"/>
                  <a:sym typeface="Questrial"/>
                </a:endParaRPr>
              </a:p>
              <a:p>
                <a:pPr marL="0" indent="0">
                  <a:buNone/>
                </a:pPr>
                <a14:m>
                  <m:oMathPara xmlns:m="http://schemas.openxmlformats.org/officeDocument/2006/math">
                    <m:oMathParaPr>
                      <m:jc m:val="center"/>
                    </m:oMathParaPr>
                    <m:oMath xmlns:m="http://schemas.openxmlformats.org/officeDocument/2006/math">
                      <m:nary>
                        <m:naryPr>
                          <m:chr m:val="∑"/>
                          <m:ctrlPr>
                            <a:rPr lang="en-US" sz="2000" i="1" kern="1200" smtClean="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b="0" i="1" kern="1200" smtClean="0">
                              <a:solidFill>
                                <a:schemeClr val="tx1"/>
                              </a:solidFill>
                              <a:latin typeface="Cambria Math" panose="02040503050406030204" pitchFamily="18" charset="0"/>
                            </a:rPr>
                            <m:t>15</m:t>
                          </m:r>
                        </m:sup>
                        <m:e>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sSub>
                            <m:sSubPr>
                              <m:ctrlPr>
                                <a:rPr lang="en-US" sz="2000" i="1" kern="120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rPr>
                                <m:t>𝑤</m:t>
                              </m:r>
                            </m:e>
                            <m:sub>
                              <m:r>
                                <a:rPr lang="en-US" sz="2000" i="1" kern="1200">
                                  <a:solidFill>
                                    <a:schemeClr val="tx1"/>
                                  </a:solidFill>
                                  <a:latin typeface="Cambria Math" panose="02040503050406030204" pitchFamily="18" charset="0"/>
                                </a:rPr>
                                <m:t>𝑖</m:t>
                              </m:r>
                            </m:sub>
                          </m:sSub>
                        </m:e>
                      </m:nary>
                      <m:r>
                        <a:rPr lang="en-US" sz="2000" i="1" kern="1200">
                          <a:solidFill>
                            <a:schemeClr val="tx1"/>
                          </a:solidFill>
                          <a:latin typeface="Cambria Math" panose="02040503050406030204" pitchFamily="18" charset="0"/>
                          <a:ea typeface="Cambria Math" panose="02040503050406030204" pitchFamily="18" charset="0"/>
                        </a:rPr>
                        <m:t>≤</m:t>
                      </m:r>
                      <m:f>
                        <m:fPr>
                          <m:ctrlPr>
                            <a:rPr lang="en-US" sz="2000" i="1" kern="1200" smtClean="0">
                              <a:solidFill>
                                <a:schemeClr val="tx1"/>
                              </a:solidFill>
                              <a:latin typeface="Cambria Math" panose="02040503050406030204" pitchFamily="18" charset="0"/>
                              <a:ea typeface="Cambria Math" panose="02040503050406030204" pitchFamily="18" charset="0"/>
                            </a:rPr>
                          </m:ctrlPr>
                        </m:fPr>
                        <m:num>
                          <m:nary>
                            <m:naryPr>
                              <m:chr m:val="∑"/>
                              <m:ctrlPr>
                                <a:rPr lang="en-US" sz="2000" i="1" kern="1200">
                                  <a:solidFill>
                                    <a:schemeClr val="tx1"/>
                                  </a:solidFill>
                                  <a:latin typeface="Cambria Math" panose="02040503050406030204" pitchFamily="18" charset="0"/>
                                </a:rPr>
                              </m:ctrlPr>
                            </m:naryPr>
                            <m:sub>
                              <m:r>
                                <m:rPr>
                                  <m:brk m:alnAt="23"/>
                                </m:rPr>
                                <a:rPr lang="en-US" sz="2000" i="1" kern="1200">
                                  <a:solidFill>
                                    <a:schemeClr val="tx1"/>
                                  </a:solidFill>
                                  <a:latin typeface="Cambria Math" panose="02040503050406030204" pitchFamily="18" charset="0"/>
                                </a:rPr>
                                <m:t>𝑖</m:t>
                              </m:r>
                              <m:r>
                                <a:rPr lang="en-US" sz="2000" i="1" kern="1200">
                                  <a:solidFill>
                                    <a:schemeClr val="tx1"/>
                                  </a:solidFill>
                                  <a:latin typeface="Cambria Math" panose="02040503050406030204" pitchFamily="18" charset="0"/>
                                </a:rPr>
                                <m:t>=1</m:t>
                              </m:r>
                            </m:sub>
                            <m:sup>
                              <m:r>
                                <a:rPr lang="es-MX" sz="2000" b="0" i="1" kern="1200" smtClean="0">
                                  <a:solidFill>
                                    <a:schemeClr val="tx1"/>
                                  </a:solidFill>
                                  <a:latin typeface="Cambria Math" panose="02040503050406030204" pitchFamily="18" charset="0"/>
                                </a:rPr>
                                <m:t>15</m:t>
                              </m:r>
                            </m:sup>
                            <m:e>
                              <m:sSub>
                                <m:sSubPr>
                                  <m:ctrlPr>
                                    <a:rPr lang="en-US" sz="2000" i="1" kern="1200" smtClean="0">
                                      <a:solidFill>
                                        <a:schemeClr val="tx1"/>
                                      </a:solidFill>
                                      <a:latin typeface="Cambria Math" panose="02040503050406030204" pitchFamily="18" charset="0"/>
                                    </a:rPr>
                                  </m:ctrlPr>
                                </m:sSubPr>
                                <m:e>
                                  <m:r>
                                    <a:rPr lang="en-US" sz="2000" i="1" kern="1200">
                                      <a:solidFill>
                                        <a:schemeClr val="tx1"/>
                                      </a:solidFill>
                                      <a:latin typeface="Cambria Math" panose="02040503050406030204" pitchFamily="18" charset="0"/>
                                      <a:ea typeface="Cambria Math" panose="02040503050406030204" pitchFamily="18" charset="0"/>
                                    </a:rPr>
                                    <m:t>𝜎</m:t>
                                  </m:r>
                                </m:e>
                                <m:sub>
                                  <m:r>
                                    <a:rPr lang="en-US" sz="2000" i="1" kern="1200">
                                      <a:solidFill>
                                        <a:schemeClr val="tx1"/>
                                      </a:solidFill>
                                      <a:latin typeface="Cambria Math" panose="02040503050406030204" pitchFamily="18" charset="0"/>
                                    </a:rPr>
                                    <m:t>𝑖</m:t>
                                  </m:r>
                                </m:sub>
                              </m:sSub>
                            </m:e>
                          </m:nary>
                        </m:num>
                        <m:den>
                          <m:r>
                            <a:rPr lang="es-MX" sz="2000" b="0" i="1" kern="1200" smtClean="0">
                              <a:solidFill>
                                <a:schemeClr val="tx1"/>
                              </a:solidFill>
                              <a:latin typeface="Cambria Math" panose="02040503050406030204" pitchFamily="18" charset="0"/>
                              <a:ea typeface="Cambria Math" panose="02040503050406030204" pitchFamily="18" charset="0"/>
                            </a:rPr>
                            <m:t>𝑛</m:t>
                          </m:r>
                        </m:den>
                      </m:f>
                    </m:oMath>
                  </m:oMathPara>
                </a14:m>
                <a:endParaRPr lang="en-US" sz="2000" i="1" kern="1200" dirty="0">
                  <a:solidFill>
                    <a:schemeClr val="tx1"/>
                  </a:solidFill>
                  <a:latin typeface="+mn-lt"/>
                  <a:ea typeface="+mn-ea"/>
                  <a:cs typeface="+mn-cs"/>
                  <a:sym typeface="Questrial"/>
                </a:endParaRPr>
              </a:p>
            </p:txBody>
          </p:sp>
        </mc:Choice>
        <mc:Fallback xmlns="">
          <p:sp>
            <p:nvSpPr>
              <p:cNvPr id="3" name="Marcador de contenido 2">
                <a:extLst>
                  <a:ext uri="{FF2B5EF4-FFF2-40B4-BE49-F238E27FC236}">
                    <a16:creationId xmlns:a16="http://schemas.microsoft.com/office/drawing/2014/main" id="{BE585D1B-52CD-2B9F-49BC-BE21F24ECE39}"/>
                  </a:ext>
                </a:extLst>
              </p:cNvPr>
              <p:cNvSpPr>
                <a:spLocks noGrp="1" noRot="1" noChangeAspect="1" noMove="1" noResize="1" noEditPoints="1" noAdjustHandles="1" noChangeArrowheads="1" noChangeShapeType="1" noTextEdit="1"/>
              </p:cNvSpPr>
              <p:nvPr>
                <p:ph idx="1"/>
              </p:nvPr>
            </p:nvSpPr>
            <p:spPr>
              <a:xfrm>
                <a:off x="-228601" y="2972436"/>
                <a:ext cx="5995647" cy="3163209"/>
              </a:xfrm>
              <a:blipFill>
                <a:blip r:embed="rId2"/>
                <a:stretch>
                  <a:fillRect/>
                </a:stretch>
              </a:blipFill>
            </p:spPr>
            <p:txBody>
              <a:bodyPr/>
              <a:lstStyle/>
              <a:p>
                <a:r>
                  <a:rPr lang="es-MX">
                    <a:noFill/>
                  </a:rPr>
                  <a:t> </a:t>
                </a:r>
              </a:p>
            </p:txBody>
          </p:sp>
        </mc:Fallback>
      </mc:AlternateContent>
      <p:pic>
        <p:nvPicPr>
          <p:cNvPr id="5121" name="TextBox 1">
            <a:extLst>
              <a:ext uri="{FF2B5EF4-FFF2-40B4-BE49-F238E27FC236}">
                <a16:creationId xmlns:a16="http://schemas.microsoft.com/office/drawing/2014/main" id="{E866D344-65AE-C2C3-6222-3034C8727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152400"/>
            <a:ext cx="63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 name="Marcador de contenido 2">
                <a:extLst>
                  <a:ext uri="{FF2B5EF4-FFF2-40B4-BE49-F238E27FC236}">
                    <a16:creationId xmlns:a16="http://schemas.microsoft.com/office/drawing/2014/main" id="{CA66B46C-321D-E24D-CB46-052EA8174A8B}"/>
                  </a:ext>
                </a:extLst>
              </p:cNvPr>
              <p:cNvSpPr txBox="1">
                <a:spLocks/>
              </p:cNvSpPr>
              <p:nvPr/>
            </p:nvSpPr>
            <p:spPr>
              <a:xfrm>
                <a:off x="-228601" y="5883448"/>
                <a:ext cx="5995647" cy="3163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Clr>
                    <a:schemeClr val="dk1"/>
                  </a:buClr>
                  <a:buSzPts val="1200"/>
                  <a:buNone/>
                </a:pPr>
                <a14:m>
                  <m:oMath xmlns:m="http://schemas.openxmlformats.org/officeDocument/2006/math">
                    <m:sSub>
                      <m:sSubPr>
                        <m:ctrlPr>
                          <a:rPr lang="pt-BR" sz="2000" i="1" smtClean="0">
                            <a:latin typeface="Cambria Math" panose="02040503050406030204" pitchFamily="18" charset="0"/>
                          </a:rPr>
                        </m:ctrlPr>
                      </m:sSubPr>
                      <m:e>
                        <m:r>
                          <a:rPr lang="es-MX" sz="2000" i="1">
                            <a:latin typeface="Cambria Math" panose="02040503050406030204" pitchFamily="18" charset="0"/>
                          </a:rPr>
                          <m:t>𝑤</m:t>
                        </m:r>
                      </m:e>
                      <m:sub>
                        <m:r>
                          <a:rPr lang="es-MX" sz="2000" i="1">
                            <a:latin typeface="Cambria Math" panose="02040503050406030204" pitchFamily="18" charset="0"/>
                          </a:rPr>
                          <m:t>𝑖</m:t>
                        </m:r>
                      </m:sub>
                    </m:sSub>
                  </m:oMath>
                </a14:m>
                <a:r>
                  <a:rPr lang="en-US" sz="2000" dirty="0"/>
                  <a:t> </a:t>
                </a:r>
                <a14:m>
                  <m:oMath xmlns:m="http://schemas.openxmlformats.org/officeDocument/2006/math">
                    <m:r>
                      <a:rPr lang="en-US" sz="2000" i="1">
                        <a:latin typeface="Cambria Math" panose="02040503050406030204" pitchFamily="18" charset="0"/>
                      </a:rPr>
                      <m:t>𝛿</m:t>
                    </m:r>
                  </m:oMath>
                </a14:m>
                <a:r>
                  <a:rPr lang="en-US" sz="2000" dirty="0">
                    <a:sym typeface="Questrial"/>
                  </a:rPr>
                  <a:t> </a:t>
                </a:r>
                <a14:m>
                  <m:oMath xmlns:m="http://schemas.openxmlformats.org/officeDocument/2006/math">
                    <m:r>
                      <m:rPr>
                        <m:aln/>
                      </m:rPr>
                      <a:rPr lang="en-US" sz="2000" i="1">
                        <a:latin typeface="Cambria Math" panose="02040503050406030204" pitchFamily="18" charset="0"/>
                        <a:sym typeface="Questrial"/>
                      </a:rPr>
                      <m:t>≥</m:t>
                    </m:r>
                  </m:oMath>
                </a14:m>
                <a:r>
                  <a:rPr lang="es-MX" sz="2000" i="1" dirty="0">
                    <a:latin typeface="Cambria Math" panose="02040503050406030204" pitchFamily="18" charset="0"/>
                    <a:sym typeface="Questrial"/>
                  </a:rPr>
                  <a:t>100</a:t>
                </a:r>
              </a:p>
              <a:p>
                <a:pPr marL="0" indent="0" algn="ctr">
                  <a:spcAft>
                    <a:spcPts val="600"/>
                  </a:spcAft>
                  <a:buClr>
                    <a:schemeClr val="dk1"/>
                  </a:buClr>
                  <a:buSzPts val="1200"/>
                  <a:buNone/>
                </a:pPr>
                <a:r>
                  <a:rPr lang="es-MX" sz="2000" i="1" dirty="0">
                    <a:latin typeface="Cambria Math" panose="02040503050406030204" pitchFamily="18" charset="0"/>
                    <a:sym typeface="Questrial"/>
                  </a:rPr>
                  <a:t>(</a:t>
                </a:r>
                <a14:m>
                  <m:oMath xmlns:m="http://schemas.openxmlformats.org/officeDocument/2006/math">
                    <m:r>
                      <a:rPr lang="es-MX" sz="2000" b="0" i="1" smtClean="0">
                        <a:latin typeface="Cambria Math" panose="02040503050406030204" pitchFamily="18" charset="0"/>
                        <a:sym typeface="Questrial"/>
                      </a:rPr>
                      <m:t>𝑒𝑥𝑝𝑙𝑎𝑖𝑛𝑒𝑑</m:t>
                    </m:r>
                    <m:r>
                      <a:rPr lang="es-MX" sz="2000" b="0" i="1" smtClean="0">
                        <a:latin typeface="Cambria Math" panose="02040503050406030204" pitchFamily="18" charset="0"/>
                        <a:sym typeface="Questrial"/>
                      </a:rPr>
                      <m:t> </m:t>
                    </m:r>
                    <m:r>
                      <a:rPr lang="es-MX" sz="2000" b="0" i="1" smtClean="0">
                        <a:latin typeface="Cambria Math" panose="02040503050406030204" pitchFamily="18" charset="0"/>
                        <a:sym typeface="Questrial"/>
                      </a:rPr>
                      <m:t>𝑖𝑛</m:t>
                    </m:r>
                    <m:r>
                      <a:rPr lang="es-MX" sz="2000" b="0" i="1" smtClean="0">
                        <a:latin typeface="Cambria Math" panose="02040503050406030204" pitchFamily="18" charset="0"/>
                        <a:sym typeface="Questrial"/>
                      </a:rPr>
                      <m:t> </m:t>
                    </m:r>
                    <m:r>
                      <a:rPr lang="es-MX" sz="2000" b="0" i="1" smtClean="0">
                        <a:latin typeface="Cambria Math" panose="02040503050406030204" pitchFamily="18" charset="0"/>
                        <a:sym typeface="Questrial"/>
                      </a:rPr>
                      <m:t>𝑝𝑟𝑒𝑣𝑖𝑜𝑢𝑠</m:t>
                    </m:r>
                    <m:r>
                      <a:rPr lang="es-MX" sz="2000" b="0" i="1" smtClean="0">
                        <a:latin typeface="Cambria Math" panose="02040503050406030204" pitchFamily="18" charset="0"/>
                        <a:sym typeface="Questrial"/>
                      </a:rPr>
                      <m:t> </m:t>
                    </m:r>
                    <m:r>
                      <a:rPr lang="es-MX" sz="2000" b="0" i="1" smtClean="0">
                        <a:latin typeface="Cambria Math" panose="02040503050406030204" pitchFamily="18" charset="0"/>
                        <a:sym typeface="Questrial"/>
                      </a:rPr>
                      <m:t>𝑠𝑙𝑖𝑑𝑒𝑠</m:t>
                    </m:r>
                    <m:r>
                      <a:rPr lang="es-MX" sz="2000" b="0" i="1" smtClean="0">
                        <a:latin typeface="Cambria Math" panose="02040503050406030204" pitchFamily="18" charset="0"/>
                        <a:sym typeface="Questrial"/>
                      </a:rPr>
                      <m:t>)</m:t>
                    </m:r>
                  </m:oMath>
                </a14:m>
                <a:endParaRPr lang="en-US" sz="2000" i="1" dirty="0">
                  <a:sym typeface="Questrial"/>
                </a:endParaRPr>
              </a:p>
            </p:txBody>
          </p:sp>
        </mc:Choice>
        <mc:Fallback xmlns="">
          <p:sp>
            <p:nvSpPr>
              <p:cNvPr id="10" name="Marcador de contenido 2">
                <a:extLst>
                  <a:ext uri="{FF2B5EF4-FFF2-40B4-BE49-F238E27FC236}">
                    <a16:creationId xmlns:a16="http://schemas.microsoft.com/office/drawing/2014/main" id="{CA66B46C-321D-E24D-CB46-052EA8174A8B}"/>
                  </a:ext>
                </a:extLst>
              </p:cNvPr>
              <p:cNvSpPr txBox="1">
                <a:spLocks noRot="1" noChangeAspect="1" noMove="1" noResize="1" noEditPoints="1" noAdjustHandles="1" noChangeArrowheads="1" noChangeShapeType="1" noTextEdit="1"/>
              </p:cNvSpPr>
              <p:nvPr/>
            </p:nvSpPr>
            <p:spPr>
              <a:xfrm>
                <a:off x="-228601" y="5883448"/>
                <a:ext cx="5995647" cy="3163209"/>
              </a:xfrm>
              <a:prstGeom prst="rect">
                <a:avLst/>
              </a:prstGeom>
              <a:blipFill>
                <a:blip r:embed="rId4"/>
                <a:stretch>
                  <a:fillRect t="-2312"/>
                </a:stretch>
              </a:blipFill>
            </p:spPr>
            <p:txBody>
              <a:bodyPr/>
              <a:lstStyle/>
              <a:p>
                <a:r>
                  <a:rPr lang="es-MX">
                    <a:noFill/>
                  </a:rPr>
                  <a:t> </a:t>
                </a:r>
              </a:p>
            </p:txBody>
          </p:sp>
        </mc:Fallback>
      </mc:AlternateContent>
      <p:graphicFrame>
        <p:nvGraphicFramePr>
          <p:cNvPr id="11" name="Object 10">
            <a:extLst>
              <a:ext uri="{FF2B5EF4-FFF2-40B4-BE49-F238E27FC236}">
                <a16:creationId xmlns:a16="http://schemas.microsoft.com/office/drawing/2014/main" id="{09B571AC-2F29-4694-7F04-3CE725B7FF54}"/>
              </a:ext>
            </a:extLst>
          </p:cNvPr>
          <p:cNvGraphicFramePr>
            <a:graphicFrameLocks noChangeAspect="1"/>
          </p:cNvGraphicFramePr>
          <p:nvPr>
            <p:extLst>
              <p:ext uri="{D42A27DB-BD31-4B8C-83A1-F6EECF244321}">
                <p14:modId xmlns:p14="http://schemas.microsoft.com/office/powerpoint/2010/main" val="2407032536"/>
              </p:ext>
            </p:extLst>
          </p:nvPr>
        </p:nvGraphicFramePr>
        <p:xfrm>
          <a:off x="6424956" y="683143"/>
          <a:ext cx="3873383" cy="5491714"/>
        </p:xfrm>
        <a:graphic>
          <a:graphicData uri="http://schemas.openxmlformats.org/presentationml/2006/ole">
            <mc:AlternateContent xmlns:mc="http://schemas.openxmlformats.org/markup-compatibility/2006">
              <mc:Choice xmlns:v="urn:schemas-microsoft-com:vml" Requires="v">
                <p:oleObj name="Worksheet" r:id="rId5" imgW="2781477" imgH="3943498" progId="Excel.Sheet.12">
                  <p:embed/>
                </p:oleObj>
              </mc:Choice>
              <mc:Fallback>
                <p:oleObj name="Worksheet" r:id="rId5" imgW="2781477" imgH="3943498" progId="Excel.Sheet.12">
                  <p:embed/>
                  <p:pic>
                    <p:nvPicPr>
                      <p:cNvPr id="11" name="Object 10">
                        <a:extLst>
                          <a:ext uri="{FF2B5EF4-FFF2-40B4-BE49-F238E27FC236}">
                            <a16:creationId xmlns:a16="http://schemas.microsoft.com/office/drawing/2014/main" id="{09B571AC-2F29-4694-7F04-3CE725B7FF54}"/>
                          </a:ext>
                        </a:extLst>
                      </p:cNvPr>
                      <p:cNvPicPr/>
                      <p:nvPr/>
                    </p:nvPicPr>
                    <p:blipFill>
                      <a:blip r:embed="rId6"/>
                      <a:stretch>
                        <a:fillRect/>
                      </a:stretch>
                    </p:blipFill>
                    <p:spPr>
                      <a:xfrm>
                        <a:off x="6424956" y="683143"/>
                        <a:ext cx="3873383" cy="5491714"/>
                      </a:xfrm>
                      <a:prstGeom prst="rect">
                        <a:avLst/>
                      </a:prstGeom>
                    </p:spPr>
                  </p:pic>
                </p:oleObj>
              </mc:Fallback>
            </mc:AlternateContent>
          </a:graphicData>
        </a:graphic>
      </p:graphicFrame>
    </p:spTree>
    <p:extLst>
      <p:ext uri="{BB962C8B-B14F-4D97-AF65-F5344CB8AC3E}">
        <p14:creationId xmlns:p14="http://schemas.microsoft.com/office/powerpoint/2010/main" val="56185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a:extLst>
              <a:ext uri="{FF2B5EF4-FFF2-40B4-BE49-F238E27FC236}">
                <a16:creationId xmlns:a16="http://schemas.microsoft.com/office/drawing/2014/main" id="{094672E7-26B9-59A5-6E25-9D347037F79D}"/>
              </a:ext>
            </a:extLst>
          </p:cNvPr>
          <p:cNvGraphicFramePr>
            <a:graphicFrameLocks noChangeAspect="1"/>
          </p:cNvGraphicFramePr>
          <p:nvPr>
            <p:extLst>
              <p:ext uri="{D42A27DB-BD31-4B8C-83A1-F6EECF244321}">
                <p14:modId xmlns:p14="http://schemas.microsoft.com/office/powerpoint/2010/main" val="969161463"/>
              </p:ext>
            </p:extLst>
          </p:nvPr>
        </p:nvGraphicFramePr>
        <p:xfrm>
          <a:off x="4159155" y="1126557"/>
          <a:ext cx="7264985" cy="4618633"/>
        </p:xfrm>
        <a:graphic>
          <a:graphicData uri="http://schemas.openxmlformats.org/presentationml/2006/ole">
            <mc:AlternateContent xmlns:mc="http://schemas.openxmlformats.org/markup-compatibility/2006">
              <mc:Choice xmlns:v="urn:schemas-microsoft-com:vml" Requires="v">
                <p:oleObj name="Worksheet" r:id="rId2" imgW="5543580" imgH="3524339" progId="Excel.Sheet.12">
                  <p:embed/>
                </p:oleObj>
              </mc:Choice>
              <mc:Fallback>
                <p:oleObj name="Worksheet" r:id="rId2" imgW="5543580" imgH="3524339" progId="Excel.Sheet.12">
                  <p:embed/>
                  <p:pic>
                    <p:nvPicPr>
                      <p:cNvPr id="11" name="Object 10">
                        <a:extLst>
                          <a:ext uri="{FF2B5EF4-FFF2-40B4-BE49-F238E27FC236}">
                            <a16:creationId xmlns:a16="http://schemas.microsoft.com/office/drawing/2014/main" id="{094672E7-26B9-59A5-6E25-9D347037F79D}"/>
                          </a:ext>
                        </a:extLst>
                      </p:cNvPr>
                      <p:cNvPicPr/>
                      <p:nvPr/>
                    </p:nvPicPr>
                    <p:blipFill>
                      <a:blip r:embed="rId3"/>
                      <a:stretch>
                        <a:fillRect/>
                      </a:stretch>
                    </p:blipFill>
                    <p:spPr>
                      <a:xfrm>
                        <a:off x="4159155" y="1126557"/>
                        <a:ext cx="7264985" cy="4618633"/>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Sensitivity</a:t>
            </a:r>
            <a:br>
              <a:rPr lang="es-MX" sz="4000" b="1" dirty="0"/>
            </a:br>
            <a:r>
              <a:rPr lang="es-MX" sz="4000" b="1" dirty="0" err="1"/>
              <a:t>Analysis</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200" y="2953386"/>
            <a:ext cx="3149600" cy="3163209"/>
          </a:xfrm>
        </p:spPr>
        <p:txBody>
          <a:bodyPr>
            <a:normAutofit/>
          </a:bodyPr>
          <a:lstStyle/>
          <a:p>
            <a:pPr marL="0" indent="0" algn="just">
              <a:buNone/>
            </a:pPr>
            <a:r>
              <a:rPr lang="en-US" sz="2000" dirty="0"/>
              <a:t>This report details decision variables, optimal values, costs, coefficients, and allowable changes. </a:t>
            </a:r>
          </a:p>
        </p:txBody>
      </p:sp>
    </p:spTree>
    <p:extLst>
      <p:ext uri="{BB962C8B-B14F-4D97-AF65-F5344CB8AC3E}">
        <p14:creationId xmlns:p14="http://schemas.microsoft.com/office/powerpoint/2010/main" val="1358948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a:extLst>
              <a:ext uri="{FF2B5EF4-FFF2-40B4-BE49-F238E27FC236}">
                <a16:creationId xmlns:a16="http://schemas.microsoft.com/office/drawing/2014/main" id="{094672E7-26B9-59A5-6E25-9D347037F79D}"/>
              </a:ext>
            </a:extLst>
          </p:cNvPr>
          <p:cNvGraphicFramePr>
            <a:graphicFrameLocks noChangeAspect="1"/>
          </p:cNvGraphicFramePr>
          <p:nvPr/>
        </p:nvGraphicFramePr>
        <p:xfrm>
          <a:off x="4159155" y="1126557"/>
          <a:ext cx="7264985" cy="4618633"/>
        </p:xfrm>
        <a:graphic>
          <a:graphicData uri="http://schemas.openxmlformats.org/presentationml/2006/ole">
            <mc:AlternateContent xmlns:mc="http://schemas.openxmlformats.org/markup-compatibility/2006">
              <mc:Choice xmlns:v="urn:schemas-microsoft-com:vml" Requires="v">
                <p:oleObj name="Worksheet" r:id="rId2" imgW="5543580" imgH="3524339" progId="Excel.Sheet.12">
                  <p:embed/>
                </p:oleObj>
              </mc:Choice>
              <mc:Fallback>
                <p:oleObj name="Worksheet" r:id="rId2" imgW="5543580" imgH="3524339" progId="Excel.Sheet.12">
                  <p:embed/>
                  <p:pic>
                    <p:nvPicPr>
                      <p:cNvPr id="11" name="Object 10">
                        <a:extLst>
                          <a:ext uri="{FF2B5EF4-FFF2-40B4-BE49-F238E27FC236}">
                            <a16:creationId xmlns:a16="http://schemas.microsoft.com/office/drawing/2014/main" id="{094672E7-26B9-59A5-6E25-9D347037F79D}"/>
                          </a:ext>
                        </a:extLst>
                      </p:cNvPr>
                      <p:cNvPicPr/>
                      <p:nvPr/>
                    </p:nvPicPr>
                    <p:blipFill>
                      <a:blip r:embed="rId3"/>
                      <a:stretch>
                        <a:fillRect/>
                      </a:stretch>
                    </p:blipFill>
                    <p:spPr>
                      <a:xfrm>
                        <a:off x="4159155" y="1126557"/>
                        <a:ext cx="7264985" cy="4618633"/>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Sensitivity</a:t>
            </a:r>
            <a:br>
              <a:rPr lang="es-MX" sz="4000" b="1" dirty="0"/>
            </a:br>
            <a:r>
              <a:rPr lang="es-MX" sz="4000" b="1" dirty="0" err="1"/>
              <a:t>Analysis</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200" y="2953386"/>
            <a:ext cx="3149600" cy="3163209"/>
          </a:xfrm>
        </p:spPr>
        <p:txBody>
          <a:bodyPr>
            <a:normAutofit/>
          </a:bodyPr>
          <a:lstStyle/>
          <a:p>
            <a:pPr marL="0" indent="0" algn="just">
              <a:buNone/>
            </a:pPr>
            <a:r>
              <a:rPr lang="en-US" sz="2000" dirty="0"/>
              <a:t>As stated in the report, maximizing investment in NVDA is desirable. However, due to imposed restrictions, the portfolio must be diversified across the remaining 14 stocks.</a:t>
            </a:r>
          </a:p>
        </p:txBody>
      </p:sp>
    </p:spTree>
    <p:extLst>
      <p:ext uri="{BB962C8B-B14F-4D97-AF65-F5344CB8AC3E}">
        <p14:creationId xmlns:p14="http://schemas.microsoft.com/office/powerpoint/2010/main" val="3024143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A9C2B69E-FFDA-4151-7575-A15748A92BE0}"/>
              </a:ext>
            </a:extLst>
          </p:cNvPr>
          <p:cNvGraphicFramePr>
            <a:graphicFrameLocks noChangeAspect="1"/>
          </p:cNvGraphicFramePr>
          <p:nvPr>
            <p:extLst>
              <p:ext uri="{D42A27DB-BD31-4B8C-83A1-F6EECF244321}">
                <p14:modId xmlns:p14="http://schemas.microsoft.com/office/powerpoint/2010/main" val="584237391"/>
              </p:ext>
            </p:extLst>
          </p:nvPr>
        </p:nvGraphicFramePr>
        <p:xfrm>
          <a:off x="4159155" y="1007111"/>
          <a:ext cx="7354153" cy="5070974"/>
        </p:xfrm>
        <a:graphic>
          <a:graphicData uri="http://schemas.openxmlformats.org/presentationml/2006/ole">
            <mc:AlternateContent xmlns:mc="http://schemas.openxmlformats.org/markup-compatibility/2006">
              <mc:Choice xmlns:v="urn:schemas-microsoft-com:vml" Requires="v">
                <p:oleObj name="Worksheet" r:id="rId2" imgW="5645180" imgH="3892461" progId="Excel.Sheet.12">
                  <p:embed/>
                </p:oleObj>
              </mc:Choice>
              <mc:Fallback>
                <p:oleObj name="Worksheet" r:id="rId2" imgW="5645180" imgH="3892461" progId="Excel.Sheet.12">
                  <p:embed/>
                  <p:pic>
                    <p:nvPicPr>
                      <p:cNvPr id="6" name="Object 5">
                        <a:extLst>
                          <a:ext uri="{FF2B5EF4-FFF2-40B4-BE49-F238E27FC236}">
                            <a16:creationId xmlns:a16="http://schemas.microsoft.com/office/drawing/2014/main" id="{A9C2B69E-FFDA-4151-7575-A15748A92BE0}"/>
                          </a:ext>
                        </a:extLst>
                      </p:cNvPr>
                      <p:cNvPicPr/>
                      <p:nvPr/>
                    </p:nvPicPr>
                    <p:blipFill>
                      <a:blip r:embed="rId3"/>
                      <a:stretch>
                        <a:fillRect/>
                      </a:stretch>
                    </p:blipFill>
                    <p:spPr>
                      <a:xfrm>
                        <a:off x="4159155" y="1007111"/>
                        <a:ext cx="7354153" cy="5070974"/>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Sensitivity</a:t>
            </a:r>
            <a:br>
              <a:rPr lang="es-MX" sz="4000" b="1" dirty="0"/>
            </a:br>
            <a:r>
              <a:rPr lang="es-MX" sz="4000" b="1" dirty="0" err="1"/>
              <a:t>Analysis</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200" y="2953386"/>
            <a:ext cx="2606270" cy="3163209"/>
          </a:xfrm>
        </p:spPr>
        <p:txBody>
          <a:bodyPr>
            <a:normAutofit/>
          </a:bodyPr>
          <a:lstStyle/>
          <a:p>
            <a:pPr marL="0" indent="0" algn="just">
              <a:buNone/>
            </a:pPr>
            <a:r>
              <a:rPr lang="en-US" sz="2000" b="0" i="0" dirty="0">
                <a:effectLst/>
              </a:rPr>
              <a:t>Allocating the entire capital into stocks is preferable since government bonds offer lower returns compared to stocks.</a:t>
            </a:r>
            <a:endParaRPr lang="en-US" sz="2000" dirty="0"/>
          </a:p>
        </p:txBody>
      </p:sp>
    </p:spTree>
    <p:extLst>
      <p:ext uri="{BB962C8B-B14F-4D97-AF65-F5344CB8AC3E}">
        <p14:creationId xmlns:p14="http://schemas.microsoft.com/office/powerpoint/2010/main" val="3995117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A9C2B69E-FFDA-4151-7575-A15748A92BE0}"/>
              </a:ext>
            </a:extLst>
          </p:cNvPr>
          <p:cNvGraphicFramePr>
            <a:graphicFrameLocks noChangeAspect="1"/>
          </p:cNvGraphicFramePr>
          <p:nvPr/>
        </p:nvGraphicFramePr>
        <p:xfrm>
          <a:off x="4159155" y="1007111"/>
          <a:ext cx="7354153" cy="5070974"/>
        </p:xfrm>
        <a:graphic>
          <a:graphicData uri="http://schemas.openxmlformats.org/presentationml/2006/ole">
            <mc:AlternateContent xmlns:mc="http://schemas.openxmlformats.org/markup-compatibility/2006">
              <mc:Choice xmlns:v="urn:schemas-microsoft-com:vml" Requires="v">
                <p:oleObj name="Worksheet" r:id="rId2" imgW="5645180" imgH="3892461" progId="Excel.Sheet.12">
                  <p:embed/>
                </p:oleObj>
              </mc:Choice>
              <mc:Fallback>
                <p:oleObj name="Worksheet" r:id="rId2" imgW="5645180" imgH="3892461" progId="Excel.Sheet.12">
                  <p:embed/>
                  <p:pic>
                    <p:nvPicPr>
                      <p:cNvPr id="6" name="Object 5">
                        <a:extLst>
                          <a:ext uri="{FF2B5EF4-FFF2-40B4-BE49-F238E27FC236}">
                            <a16:creationId xmlns:a16="http://schemas.microsoft.com/office/drawing/2014/main" id="{A9C2B69E-FFDA-4151-7575-A15748A92BE0}"/>
                          </a:ext>
                        </a:extLst>
                      </p:cNvPr>
                      <p:cNvPicPr/>
                      <p:nvPr/>
                    </p:nvPicPr>
                    <p:blipFill>
                      <a:blip r:embed="rId3"/>
                      <a:stretch>
                        <a:fillRect/>
                      </a:stretch>
                    </p:blipFill>
                    <p:spPr>
                      <a:xfrm>
                        <a:off x="4159155" y="1007111"/>
                        <a:ext cx="7354153" cy="5070974"/>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Sensitivity</a:t>
            </a:r>
            <a:br>
              <a:rPr lang="es-MX" sz="4000" b="1" dirty="0"/>
            </a:br>
            <a:r>
              <a:rPr lang="es-MX" sz="4000" b="1" dirty="0" err="1"/>
              <a:t>Analysis</a:t>
            </a:r>
            <a:endParaRPr lang="es-MX" sz="4000" b="1" dirty="0"/>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200" y="2953386"/>
            <a:ext cx="2606270" cy="3163209"/>
          </a:xfrm>
        </p:spPr>
        <p:txBody>
          <a:bodyPr>
            <a:normAutofit/>
          </a:bodyPr>
          <a:lstStyle/>
          <a:p>
            <a:pPr marL="0" indent="0" algn="just">
              <a:buNone/>
            </a:pPr>
            <a:r>
              <a:rPr lang="en-US" sz="2000" b="0" i="0" dirty="0">
                <a:effectLst/>
              </a:rPr>
              <a:t>Followed by previous slides, the analysis shows that our portfolio's profits would improve if there were no volatility restriction.</a:t>
            </a:r>
            <a:endParaRPr lang="en-US" sz="2000" dirty="0"/>
          </a:p>
        </p:txBody>
      </p:sp>
    </p:spTree>
    <p:extLst>
      <p:ext uri="{BB962C8B-B14F-4D97-AF65-F5344CB8AC3E}">
        <p14:creationId xmlns:p14="http://schemas.microsoft.com/office/powerpoint/2010/main" val="3479568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95239-BC6D-E5C7-4891-00D7FC927B03}"/>
              </a:ext>
            </a:extLst>
          </p:cNvPr>
          <p:cNvSpPr>
            <a:spLocks noGrp="1"/>
          </p:cNvSpPr>
          <p:nvPr>
            <p:ph type="title"/>
          </p:nvPr>
        </p:nvSpPr>
        <p:spPr>
          <a:xfrm>
            <a:off x="838201" y="559768"/>
            <a:ext cx="5995646" cy="2220502"/>
          </a:xfrm>
        </p:spPr>
        <p:txBody>
          <a:bodyPr anchor="b">
            <a:normAutofit/>
          </a:bodyPr>
          <a:lstStyle/>
          <a:p>
            <a:r>
              <a:rPr lang="es-MX" sz="4000" b="1" dirty="0" err="1"/>
              <a:t>Conclusions</a:t>
            </a:r>
            <a:r>
              <a:rPr lang="es-MX" sz="4000" b="1" dirty="0"/>
              <a:t> </a:t>
            </a:r>
          </a:p>
        </p:txBody>
      </p:sp>
      <p:sp>
        <p:nvSpPr>
          <p:cNvPr id="3" name="Marcador de contenido 2">
            <a:extLst>
              <a:ext uri="{FF2B5EF4-FFF2-40B4-BE49-F238E27FC236}">
                <a16:creationId xmlns:a16="http://schemas.microsoft.com/office/drawing/2014/main" id="{BE585D1B-52CD-2B9F-49BC-BE21F24ECE39}"/>
              </a:ext>
            </a:extLst>
          </p:cNvPr>
          <p:cNvSpPr>
            <a:spLocks noGrp="1"/>
          </p:cNvSpPr>
          <p:nvPr>
            <p:ph idx="1"/>
          </p:nvPr>
        </p:nvSpPr>
        <p:spPr>
          <a:xfrm>
            <a:off x="838199" y="2953386"/>
            <a:ext cx="5549901" cy="3163209"/>
          </a:xfrm>
        </p:spPr>
        <p:txBody>
          <a:bodyPr>
            <a:normAutofit lnSpcReduction="10000"/>
          </a:bodyPr>
          <a:lstStyle/>
          <a:p>
            <a:pPr marL="0" indent="0" algn="just">
              <a:buNone/>
            </a:pPr>
            <a:r>
              <a:rPr lang="en-US" sz="2000" b="0" i="0" dirty="0">
                <a:effectLst/>
              </a:rPr>
              <a:t>This portfolio is structured with 90% of the capital allocated to the stock market and the remaining 10% invested in bonds. It exclusively comprises stocks exhibiting significant volatility, synonymous with higher risk. Designed for investors comfortable with risk, the portfolio focuses on high-return opportunities, exemplified by stocks such as NVDA.</a:t>
            </a:r>
          </a:p>
          <a:p>
            <a:pPr marL="0" indent="0" algn="just">
              <a:buNone/>
            </a:pPr>
            <a:r>
              <a:rPr lang="en-US" sz="2000" b="0" i="0" dirty="0">
                <a:effectLst/>
              </a:rPr>
              <a:t>In an ideal scenario, showcasing the pie chart, this allocation could potentially yield an additional $24,074.33 within 5 days, assuming an initial investment of $1,000,000.</a:t>
            </a:r>
            <a:endParaRPr lang="es-MX" sz="2000" b="0" i="0" dirty="0">
              <a:effectLst/>
            </a:endParaRPr>
          </a:p>
        </p:txBody>
      </p:sp>
      <p:graphicFrame>
        <p:nvGraphicFramePr>
          <p:cNvPr id="6" name="Chart 5">
            <a:extLst>
              <a:ext uri="{FF2B5EF4-FFF2-40B4-BE49-F238E27FC236}">
                <a16:creationId xmlns:a16="http://schemas.microsoft.com/office/drawing/2014/main" id="{FEA8D1CA-9190-66E2-EFC7-6A27A96B5B99}"/>
              </a:ext>
            </a:extLst>
          </p:cNvPr>
          <p:cNvGraphicFramePr>
            <a:graphicFrameLocks/>
          </p:cNvGraphicFramePr>
          <p:nvPr>
            <p:extLst>
              <p:ext uri="{D42A27DB-BD31-4B8C-83A1-F6EECF244321}">
                <p14:modId xmlns:p14="http://schemas.microsoft.com/office/powerpoint/2010/main" val="5571563"/>
              </p:ext>
            </p:extLst>
          </p:nvPr>
        </p:nvGraphicFramePr>
        <p:xfrm>
          <a:off x="6096000" y="1465702"/>
          <a:ext cx="6226523" cy="4342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6422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14C2221-2B8C-494D-9442-F812DF4E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C3E51-61A2-140E-1A22-C95CFF3249B2}"/>
              </a:ext>
            </a:extLst>
          </p:cNvPr>
          <p:cNvSpPr>
            <a:spLocks noGrp="1"/>
          </p:cNvSpPr>
          <p:nvPr>
            <p:ph type="title"/>
          </p:nvPr>
        </p:nvSpPr>
        <p:spPr>
          <a:xfrm>
            <a:off x="838200" y="3513931"/>
            <a:ext cx="3143250" cy="2601119"/>
          </a:xfrm>
        </p:spPr>
        <p:txBody>
          <a:bodyPr anchor="t">
            <a:normAutofit/>
          </a:bodyPr>
          <a:lstStyle/>
          <a:p>
            <a:pPr algn="ctr"/>
            <a:br>
              <a:rPr lang="en-US" sz="4000"/>
            </a:br>
            <a:r>
              <a:rPr lang="en-US" sz="4000"/>
              <a:t>Bibliography</a:t>
            </a:r>
          </a:p>
        </p:txBody>
      </p:sp>
      <p:pic>
        <p:nvPicPr>
          <p:cNvPr id="14" name="Graphic 13" descr="Books">
            <a:extLst>
              <a:ext uri="{FF2B5EF4-FFF2-40B4-BE49-F238E27FC236}">
                <a16:creationId xmlns:a16="http://schemas.microsoft.com/office/drawing/2014/main" id="{CC8593CF-CAC6-7BFD-A90B-FDDC1F16D8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2429670"/>
            <a:ext cx="914400" cy="914400"/>
          </a:xfrm>
          <a:prstGeom prst="rect">
            <a:avLst/>
          </a:prstGeom>
        </p:spPr>
      </p:pic>
      <p:sp>
        <p:nvSpPr>
          <p:cNvPr id="3" name="Content Placeholder 2">
            <a:extLst>
              <a:ext uri="{FF2B5EF4-FFF2-40B4-BE49-F238E27FC236}">
                <a16:creationId xmlns:a16="http://schemas.microsoft.com/office/drawing/2014/main" id="{2FB8B4CF-8973-B632-B039-F2FF7DEA5C0B}"/>
              </a:ext>
            </a:extLst>
          </p:cNvPr>
          <p:cNvSpPr>
            <a:spLocks noGrp="1"/>
          </p:cNvSpPr>
          <p:nvPr>
            <p:ph idx="1"/>
          </p:nvPr>
        </p:nvSpPr>
        <p:spPr>
          <a:xfrm>
            <a:off x="4200652" y="730249"/>
            <a:ext cx="7153147" cy="5384801"/>
          </a:xfrm>
        </p:spPr>
        <p:txBody>
          <a:bodyPr anchor="ctr">
            <a:normAutofit/>
          </a:bodyPr>
          <a:lstStyle/>
          <a:p>
            <a:pPr marL="0" indent="0" algn="just">
              <a:buNone/>
            </a:pPr>
            <a:r>
              <a:rPr lang="es-MX" sz="1800" dirty="0"/>
              <a:t>Cámara de Diputados del H. Congreso de la Unión. (2024). Ley de Fondos de Inversión. Recuperado de diputados.gob.mx.</a:t>
            </a:r>
          </a:p>
          <a:p>
            <a:pPr marL="0" indent="0" algn="just">
              <a:buNone/>
            </a:pPr>
            <a:endParaRPr lang="es-MX" sz="1800" dirty="0"/>
          </a:p>
          <a:p>
            <a:pPr marL="0" indent="0" algn="just">
              <a:buNone/>
            </a:pPr>
            <a:r>
              <a:rPr lang="es-MX" sz="1800" dirty="0" err="1"/>
              <a:t>Kabir</a:t>
            </a:r>
            <a:r>
              <a:rPr lang="es-MX" sz="1800" dirty="0"/>
              <a:t>, U. (2023). 15 </a:t>
            </a:r>
            <a:r>
              <a:rPr lang="es-MX" sz="1800" dirty="0" err="1"/>
              <a:t>Most</a:t>
            </a:r>
            <a:r>
              <a:rPr lang="es-MX" sz="1800" dirty="0"/>
              <a:t> </a:t>
            </a:r>
            <a:r>
              <a:rPr lang="es-MX" sz="1800" dirty="0" err="1"/>
              <a:t>Volatile</a:t>
            </a:r>
            <a:r>
              <a:rPr lang="es-MX" sz="1800" dirty="0"/>
              <a:t> Stocks </a:t>
            </a:r>
            <a:r>
              <a:rPr lang="es-MX" sz="1800" dirty="0" err="1"/>
              <a:t>To</a:t>
            </a:r>
            <a:r>
              <a:rPr lang="es-MX" sz="1800" dirty="0"/>
              <a:t> </a:t>
            </a:r>
            <a:r>
              <a:rPr lang="es-MX" sz="1800" dirty="0" err="1"/>
              <a:t>Buy</a:t>
            </a:r>
            <a:r>
              <a:rPr lang="es-MX" sz="1800" dirty="0"/>
              <a:t> </a:t>
            </a:r>
            <a:r>
              <a:rPr lang="es-MX" sz="1800" dirty="0" err="1"/>
              <a:t>Now</a:t>
            </a:r>
            <a:r>
              <a:rPr lang="es-MX" sz="1800" dirty="0"/>
              <a:t>. Recuperado de yahoo.com.</a:t>
            </a:r>
          </a:p>
          <a:p>
            <a:pPr marL="0" indent="0" algn="just">
              <a:buNone/>
            </a:pPr>
            <a:endParaRPr lang="es-MX" sz="1800" dirty="0"/>
          </a:p>
          <a:p>
            <a:pPr marL="0" indent="0" algn="just">
              <a:buNone/>
            </a:pPr>
            <a:r>
              <a:rPr lang="es-MX" sz="1800" dirty="0"/>
              <a:t>Meza, J. P. (2017). Aplicación de modelo de optimización de portafolios financieros en el Mercado Integrado Latinoamericano. Recuperado de intellectum.unisabana.edu.co.</a:t>
            </a:r>
          </a:p>
          <a:p>
            <a:pPr marL="0" indent="0" algn="just">
              <a:buNone/>
            </a:pPr>
            <a:endParaRPr lang="es-MX" sz="1800" dirty="0"/>
          </a:p>
          <a:p>
            <a:pPr marL="0" indent="0" algn="just">
              <a:buNone/>
            </a:pPr>
            <a:r>
              <a:rPr lang="es-MX" sz="1800" dirty="0"/>
              <a:t>Ortiz Ambriz, A. (2010). Optimización de Portafolios de Inversión con Restricción de Cardinalidad en Espacios Grandes de Acciones. Recuperado de repositorio.tec.mx.</a:t>
            </a:r>
            <a:endParaRPr lang="en-US" sz="1800" dirty="0"/>
          </a:p>
        </p:txBody>
      </p:sp>
    </p:spTree>
    <p:extLst>
      <p:ext uri="{BB962C8B-B14F-4D97-AF65-F5344CB8AC3E}">
        <p14:creationId xmlns:p14="http://schemas.microsoft.com/office/powerpoint/2010/main" val="850243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894EC-1B0D-91F5-45BB-F77DD030780C}"/>
              </a:ext>
            </a:extLst>
          </p:cNvPr>
          <p:cNvSpPr>
            <a:spLocks noGrp="1"/>
          </p:cNvSpPr>
          <p:nvPr>
            <p:ph type="title"/>
          </p:nvPr>
        </p:nvSpPr>
        <p:spPr>
          <a:xfrm>
            <a:off x="2197101" y="735283"/>
            <a:ext cx="4978399" cy="3165045"/>
          </a:xfrm>
        </p:spPr>
        <p:txBody>
          <a:bodyPr vert="horz" lIns="91440" tIns="45720" rIns="91440" bIns="45720" rtlCol="0" anchor="b">
            <a:normAutofit/>
          </a:bodyPr>
          <a:lstStyle/>
          <a:p>
            <a:pPr algn="l">
              <a:spcBef>
                <a:spcPct val="0"/>
              </a:spcBef>
            </a:pPr>
            <a:br>
              <a:rPr lang="en-US" sz="5200" b="1" kern="1200" dirty="0">
                <a:solidFill>
                  <a:schemeClr val="tx1"/>
                </a:solidFill>
                <a:latin typeface="+mj-lt"/>
                <a:ea typeface="+mj-ea"/>
                <a:cs typeface="+mj-cs"/>
              </a:rPr>
            </a:br>
            <a:r>
              <a:rPr lang="en-US" sz="5200" b="1" kern="1200" dirty="0">
                <a:solidFill>
                  <a:schemeClr val="tx1"/>
                </a:solidFill>
                <a:latin typeface="+mj-lt"/>
                <a:ea typeface="+mj-ea"/>
                <a:cs typeface="+mj-cs"/>
              </a:rPr>
              <a:t>Feasibility analysis</a:t>
            </a:r>
          </a:p>
        </p:txBody>
      </p:sp>
      <p:sp>
        <p:nvSpPr>
          <p:cNvPr id="3" name="Content Placeholder 2">
            <a:extLst>
              <a:ext uri="{FF2B5EF4-FFF2-40B4-BE49-F238E27FC236}">
                <a16:creationId xmlns:a16="http://schemas.microsoft.com/office/drawing/2014/main" id="{0C6445FD-15AD-4712-ED5D-1F1632F9F869}"/>
              </a:ext>
            </a:extLst>
          </p:cNvPr>
          <p:cNvSpPr>
            <a:spLocks noGrp="1"/>
          </p:cNvSpPr>
          <p:nvPr>
            <p:ph type="subTitle" idx="1"/>
          </p:nvPr>
        </p:nvSpPr>
        <p:spPr>
          <a:xfrm>
            <a:off x="2197101" y="4078423"/>
            <a:ext cx="4686299" cy="2058657"/>
          </a:xfrm>
        </p:spPr>
        <p:txBody>
          <a:bodyPr vert="horz" lIns="91440" tIns="45720" rIns="91440" bIns="45720" rtlCol="0">
            <a:normAutofit/>
          </a:bodyPr>
          <a:lstStyle/>
          <a:p>
            <a:pPr marL="0" indent="0" algn="just">
              <a:lnSpc>
                <a:spcPct val="90000"/>
              </a:lnSpc>
              <a:spcBef>
                <a:spcPts val="1000"/>
              </a:spcBef>
              <a:spcAft>
                <a:spcPts val="600"/>
              </a:spcAft>
            </a:pPr>
            <a:r>
              <a:rPr lang="en-US" sz="1700" dirty="0"/>
              <a:t>This project is feasible due to the well-diversified nature of the portfolio, resulting in lower overall volatility. Consequently, it assures a consistent and distinct return compared to investing solely in government bonds.</a:t>
            </a:r>
            <a:endParaRPr lang="en-US" sz="1700" kern="1200" dirty="0">
              <a:solidFill>
                <a:schemeClr val="tx1"/>
              </a:solidFill>
            </a:endParaRPr>
          </a:p>
        </p:txBody>
      </p:sp>
      <p:pic>
        <p:nvPicPr>
          <p:cNvPr id="22" name="Graphic 21" descr="Financial">
            <a:extLst>
              <a:ext uri="{FF2B5EF4-FFF2-40B4-BE49-F238E27FC236}">
                <a16:creationId xmlns:a16="http://schemas.microsoft.com/office/drawing/2014/main" id="{5E079120-A6DE-A510-4F4C-84A4BA1C9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3" name="Graphic 22" descr="Financial">
            <a:extLst>
              <a:ext uri="{FF2B5EF4-FFF2-40B4-BE49-F238E27FC236}">
                <a16:creationId xmlns:a16="http://schemas.microsoft.com/office/drawing/2014/main" id="{032DB8A8-BBC8-40DE-8682-851BF09069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511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D0E227-6684-F399-8872-B5D3190D55C4}"/>
              </a:ext>
            </a:extLst>
          </p:cNvPr>
          <p:cNvSpPr>
            <a:spLocks noGrp="1"/>
          </p:cNvSpPr>
          <p:nvPr>
            <p:ph type="title"/>
          </p:nvPr>
        </p:nvSpPr>
        <p:spPr>
          <a:xfrm>
            <a:off x="4853988" y="-1322496"/>
            <a:ext cx="6707084" cy="3892668"/>
          </a:xfrm>
        </p:spPr>
        <p:txBody>
          <a:bodyPr vert="horz" lIns="91440" tIns="45720" rIns="91440" bIns="45720" rtlCol="0" anchor="b">
            <a:normAutofit/>
          </a:bodyPr>
          <a:lstStyle/>
          <a:p>
            <a:pPr algn="l">
              <a:spcBef>
                <a:spcPct val="0"/>
              </a:spcBef>
            </a:pPr>
            <a:r>
              <a:rPr lang="en-US" sz="6600" b="1" kern="1200" dirty="0">
                <a:solidFill>
                  <a:schemeClr val="tx1"/>
                </a:solidFill>
                <a:latin typeface="+mj-lt"/>
                <a:ea typeface="+mj-ea"/>
                <a:cs typeface="+mj-cs"/>
              </a:rPr>
              <a:t>Goal</a:t>
            </a:r>
          </a:p>
        </p:txBody>
      </p:sp>
      <p:sp>
        <p:nvSpPr>
          <p:cNvPr id="3" name="Marcador de contenido 2">
            <a:extLst>
              <a:ext uri="{FF2B5EF4-FFF2-40B4-BE49-F238E27FC236}">
                <a16:creationId xmlns:a16="http://schemas.microsoft.com/office/drawing/2014/main" id="{D4156822-3057-1092-3736-E8EC8884CEDF}"/>
              </a:ext>
            </a:extLst>
          </p:cNvPr>
          <p:cNvSpPr>
            <a:spLocks noGrp="1"/>
          </p:cNvSpPr>
          <p:nvPr>
            <p:ph type="subTitle" idx="1"/>
          </p:nvPr>
        </p:nvSpPr>
        <p:spPr>
          <a:xfrm>
            <a:off x="4853699" y="2988624"/>
            <a:ext cx="5757151" cy="1569486"/>
          </a:xfrm>
        </p:spPr>
        <p:txBody>
          <a:bodyPr vert="horz" lIns="91440" tIns="45720" rIns="91440" bIns="45720" rtlCol="0">
            <a:normAutofit/>
          </a:bodyPr>
          <a:lstStyle/>
          <a:p>
            <a:pPr marL="0" indent="0" algn="just">
              <a:lnSpc>
                <a:spcPct val="90000"/>
              </a:lnSpc>
              <a:spcBef>
                <a:spcPts val="1000"/>
              </a:spcBef>
              <a:spcAft>
                <a:spcPts val="600"/>
              </a:spcAft>
            </a:pPr>
            <a:r>
              <a:rPr lang="en-US" sz="2000" kern="1200" dirty="0">
                <a:solidFill>
                  <a:schemeClr val="tx1"/>
                </a:solidFill>
                <a:latin typeface="+mn-lt"/>
                <a:ea typeface="+mn-ea"/>
                <a:cs typeface="+mn-cs"/>
              </a:rPr>
              <a:t>Create investment portfolios in which the expected return or value of companies is maximized. This way, the most optimal portfolio is crafted to maximize profits while reducing risk.</a:t>
            </a:r>
          </a:p>
        </p:txBody>
      </p:sp>
      <p:pic>
        <p:nvPicPr>
          <p:cNvPr id="27" name="Graphic 26" descr="Target">
            <a:extLst>
              <a:ext uri="{FF2B5EF4-FFF2-40B4-BE49-F238E27FC236}">
                <a16:creationId xmlns:a16="http://schemas.microsoft.com/office/drawing/2014/main" id="{BA6B5923-1FD5-3006-A5B8-5451012E03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0" y="1226248"/>
            <a:ext cx="4087368" cy="4087368"/>
          </a:xfrm>
          <a:prstGeom prst="rect">
            <a:avLst/>
          </a:prstGeom>
        </p:spPr>
      </p:pic>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F17F04-E317-BECA-57FC-82ADAF40F3E3}"/>
              </a:ext>
            </a:extLst>
          </p:cNvPr>
          <p:cNvSpPr/>
          <p:nvPr/>
        </p:nvSpPr>
        <p:spPr>
          <a:xfrm>
            <a:off x="4727448" y="4346923"/>
            <a:ext cx="4924552" cy="1944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4940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80816F2-EFB0-44E7-94C9-B65CB34DF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9F496-601B-9EA8-AC77-ABE13DF5A9DF}"/>
              </a:ext>
            </a:extLst>
          </p:cNvPr>
          <p:cNvSpPr>
            <a:spLocks noGrp="1"/>
          </p:cNvSpPr>
          <p:nvPr>
            <p:ph type="title"/>
          </p:nvPr>
        </p:nvSpPr>
        <p:spPr>
          <a:xfrm>
            <a:off x="838200" y="525195"/>
            <a:ext cx="5998043" cy="2806506"/>
          </a:xfrm>
        </p:spPr>
        <p:txBody>
          <a:bodyPr anchor="b">
            <a:normAutofit/>
          </a:bodyPr>
          <a:lstStyle/>
          <a:p>
            <a:r>
              <a:rPr lang="en-US" sz="4000" b="1">
                <a:cs typeface="Calibri Light"/>
              </a:rPr>
              <a:t>Technical Analysis</a:t>
            </a:r>
          </a:p>
        </p:txBody>
      </p:sp>
      <p:sp>
        <p:nvSpPr>
          <p:cNvPr id="7" name="Content Placeholder 6">
            <a:extLst>
              <a:ext uri="{FF2B5EF4-FFF2-40B4-BE49-F238E27FC236}">
                <a16:creationId xmlns:a16="http://schemas.microsoft.com/office/drawing/2014/main" id="{5F95F596-3C18-974A-3382-7DC85CD7F144}"/>
              </a:ext>
            </a:extLst>
          </p:cNvPr>
          <p:cNvSpPr>
            <a:spLocks noGrp="1"/>
          </p:cNvSpPr>
          <p:nvPr>
            <p:ph idx="1"/>
          </p:nvPr>
        </p:nvSpPr>
        <p:spPr>
          <a:xfrm>
            <a:off x="838200" y="3526300"/>
            <a:ext cx="5998043" cy="2588458"/>
          </a:xfrm>
        </p:spPr>
        <p:txBody>
          <a:bodyPr>
            <a:normAutofit/>
          </a:bodyPr>
          <a:lstStyle/>
          <a:p>
            <a:pPr marL="0" indent="0">
              <a:buNone/>
            </a:pPr>
            <a:r>
              <a:rPr lang="es-MX" sz="2000" dirty="0"/>
              <a:t>The </a:t>
            </a:r>
            <a:r>
              <a:rPr lang="es-MX" sz="2000" b="1" dirty="0"/>
              <a:t>fundamental </a:t>
            </a:r>
            <a:r>
              <a:rPr lang="es-MX" sz="2000" b="1" dirty="0" err="1"/>
              <a:t>analysis</a:t>
            </a:r>
            <a:r>
              <a:rPr lang="es-MX" sz="2000" b="1" dirty="0"/>
              <a:t> </a:t>
            </a:r>
            <a:r>
              <a:rPr lang="es-MX" sz="2000" dirty="0"/>
              <a:t>for the </a:t>
            </a:r>
            <a:r>
              <a:rPr lang="es-MX" sz="2000" dirty="0" err="1"/>
              <a:t>construction</a:t>
            </a:r>
            <a:r>
              <a:rPr lang="es-MX" sz="2000" dirty="0"/>
              <a:t> of </a:t>
            </a:r>
            <a:r>
              <a:rPr lang="es-MX" sz="2000" dirty="0" err="1"/>
              <a:t>this</a:t>
            </a:r>
            <a:r>
              <a:rPr lang="es-MX" sz="2000" dirty="0"/>
              <a:t> portfolios is </a:t>
            </a:r>
            <a:r>
              <a:rPr lang="es-MX" sz="2000" i="1" dirty="0"/>
              <a:t>bottom up, </a:t>
            </a:r>
            <a:r>
              <a:rPr lang="es-MX" sz="2000" dirty="0" err="1"/>
              <a:t>to</a:t>
            </a:r>
            <a:r>
              <a:rPr lang="es-MX" sz="2000" dirty="0"/>
              <a:t> show the </a:t>
            </a:r>
            <a:r>
              <a:rPr lang="es-MX" sz="2000" dirty="0" err="1"/>
              <a:t>difference</a:t>
            </a:r>
            <a:r>
              <a:rPr lang="es-MX" sz="2000" dirty="0"/>
              <a:t> </a:t>
            </a:r>
            <a:r>
              <a:rPr lang="es-MX" sz="2000" dirty="0" err="1"/>
              <a:t>between</a:t>
            </a:r>
            <a:r>
              <a:rPr lang="es-MX" sz="2000" dirty="0"/>
              <a:t> the </a:t>
            </a:r>
            <a:r>
              <a:rPr lang="es-MX" sz="2000" dirty="0" err="1"/>
              <a:t>risk</a:t>
            </a:r>
            <a:r>
              <a:rPr lang="es-MX" sz="2000" dirty="0"/>
              <a:t> </a:t>
            </a:r>
            <a:r>
              <a:rPr lang="es-MX" sz="2000" dirty="0" err="1"/>
              <a:t>preferences</a:t>
            </a:r>
            <a:r>
              <a:rPr lang="es-MX" sz="2000" dirty="0"/>
              <a:t>, </a:t>
            </a:r>
            <a:r>
              <a:rPr lang="es-MX" sz="2000" dirty="0" err="1"/>
              <a:t>from</a:t>
            </a:r>
            <a:r>
              <a:rPr lang="es-MX" sz="2000" dirty="0"/>
              <a:t> the </a:t>
            </a:r>
            <a:r>
              <a:rPr lang="es-MX" sz="2000" dirty="0" err="1"/>
              <a:t>percentage</a:t>
            </a:r>
            <a:r>
              <a:rPr lang="es-MX" sz="2000" dirty="0"/>
              <a:t> </a:t>
            </a:r>
            <a:r>
              <a:rPr lang="es-MX" sz="2000" dirty="0" err="1"/>
              <a:t>that</a:t>
            </a:r>
            <a:r>
              <a:rPr lang="es-MX" sz="2000" dirty="0"/>
              <a:t> </a:t>
            </a:r>
            <a:r>
              <a:rPr lang="es-MX" sz="2000" dirty="0" err="1"/>
              <a:t>would</a:t>
            </a:r>
            <a:r>
              <a:rPr lang="es-MX" sz="2000" dirty="0"/>
              <a:t> </a:t>
            </a:r>
            <a:r>
              <a:rPr lang="es-MX" sz="2000" dirty="0" err="1"/>
              <a:t>go</a:t>
            </a:r>
            <a:r>
              <a:rPr lang="es-MX" sz="2000" dirty="0"/>
              <a:t> </a:t>
            </a:r>
            <a:r>
              <a:rPr lang="es-MX" sz="2000" dirty="0" err="1"/>
              <a:t>to</a:t>
            </a:r>
            <a:r>
              <a:rPr lang="es-MX" sz="2000" dirty="0"/>
              <a:t> </a:t>
            </a:r>
            <a:r>
              <a:rPr lang="es-MX" sz="2000" dirty="0" err="1"/>
              <a:t>action</a:t>
            </a:r>
            <a:r>
              <a:rPr lang="es-MX" sz="2000" dirty="0"/>
              <a:t> </a:t>
            </a:r>
            <a:r>
              <a:rPr lang="es-MX" sz="2000" dirty="0" err="1"/>
              <a:t>to</a:t>
            </a:r>
            <a:r>
              <a:rPr lang="es-MX" sz="2000" dirty="0"/>
              <a:t> the </a:t>
            </a:r>
            <a:r>
              <a:rPr lang="es-MX" sz="2000" dirty="0" err="1"/>
              <a:t>selection</a:t>
            </a:r>
            <a:r>
              <a:rPr lang="es-MX" sz="2000" dirty="0"/>
              <a:t> of stocks </a:t>
            </a:r>
            <a:r>
              <a:rPr lang="es-MX" sz="2000" dirty="0" err="1"/>
              <a:t>according</a:t>
            </a:r>
            <a:r>
              <a:rPr lang="es-MX" sz="2000" dirty="0"/>
              <a:t> </a:t>
            </a:r>
            <a:r>
              <a:rPr lang="es-MX" sz="2000" dirty="0" err="1"/>
              <a:t>to</a:t>
            </a:r>
            <a:r>
              <a:rPr lang="es-MX" sz="2000" dirty="0"/>
              <a:t> </a:t>
            </a:r>
            <a:r>
              <a:rPr lang="es-MX" sz="2000" dirty="0" err="1"/>
              <a:t>their</a:t>
            </a:r>
            <a:r>
              <a:rPr lang="es-MX" sz="2000" dirty="0"/>
              <a:t> </a:t>
            </a:r>
            <a:r>
              <a:rPr lang="es-MX" sz="2000" dirty="0" err="1"/>
              <a:t>volatilities</a:t>
            </a:r>
            <a:r>
              <a:rPr lang="es-MX" sz="2000" dirty="0"/>
              <a:t>. </a:t>
            </a:r>
            <a:endParaRPr lang="en-US" sz="2000" dirty="0"/>
          </a:p>
        </p:txBody>
      </p:sp>
      <p:pic>
        <p:nvPicPr>
          <p:cNvPr id="34" name="Graphic 33" descr="Excavator">
            <a:extLst>
              <a:ext uri="{FF2B5EF4-FFF2-40B4-BE49-F238E27FC236}">
                <a16:creationId xmlns:a16="http://schemas.microsoft.com/office/drawing/2014/main" id="{A51462A0-29FE-6441-5BCF-2C46D593B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0854" y="1012608"/>
            <a:ext cx="4836520" cy="4836520"/>
          </a:xfrm>
          <a:prstGeom prst="rect">
            <a:avLst/>
          </a:prstGeom>
        </p:spPr>
      </p:pic>
    </p:spTree>
    <p:extLst>
      <p:ext uri="{BB962C8B-B14F-4D97-AF65-F5344CB8AC3E}">
        <p14:creationId xmlns:p14="http://schemas.microsoft.com/office/powerpoint/2010/main" val="17269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571DB-8DB8-5046-0232-EDC298227C70}"/>
              </a:ext>
            </a:extLst>
          </p:cNvPr>
          <p:cNvSpPr>
            <a:spLocks noGrp="1"/>
          </p:cNvSpPr>
          <p:nvPr>
            <p:ph type="title"/>
          </p:nvPr>
        </p:nvSpPr>
        <p:spPr>
          <a:xfrm>
            <a:off x="838200" y="557189"/>
            <a:ext cx="4155825" cy="5571898"/>
          </a:xfrm>
        </p:spPr>
        <p:txBody>
          <a:bodyPr vert="horz" lIns="91440" tIns="45720" rIns="91440" bIns="45720" rtlCol="0" anchor="ctr">
            <a:normAutofit/>
          </a:bodyPr>
          <a:lstStyle/>
          <a:p>
            <a:pPr>
              <a:spcBef>
                <a:spcPct val="0"/>
              </a:spcBef>
            </a:pPr>
            <a:br>
              <a:rPr lang="en-US" b="1" kern="1200" dirty="0">
                <a:solidFill>
                  <a:schemeClr val="tx1"/>
                </a:solidFill>
                <a:latin typeface="+mj-lt"/>
                <a:ea typeface="+mj-ea"/>
                <a:cs typeface="+mj-cs"/>
              </a:rPr>
            </a:br>
            <a:r>
              <a:rPr lang="en-US" b="1" kern="1200" dirty="0">
                <a:solidFill>
                  <a:schemeClr val="tx1"/>
                </a:solidFill>
                <a:latin typeface="+mj-lt"/>
                <a:ea typeface="+mj-ea"/>
                <a:cs typeface="+mj-cs"/>
              </a:rPr>
              <a:t>Technical specifications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5C303-BF17-F2F0-58E2-4FABC360C2CC}"/>
                  </a:ext>
                </a:extLst>
              </p:cNvPr>
              <p:cNvSpPr>
                <a:spLocks noGrp="1"/>
              </p:cNvSpPr>
              <p:nvPr>
                <p:ph type="subTitle" idx="1"/>
              </p:nvPr>
            </p:nvSpPr>
            <p:spPr>
              <a:xfrm>
                <a:off x="5186552" y="557189"/>
                <a:ext cx="4865498" cy="5571898"/>
              </a:xfrm>
            </p:spPr>
            <p:txBody>
              <a:bodyPr vert="horz" lIns="91440" tIns="45720" rIns="91440" bIns="45720" rtlCol="0" anchor="ctr">
                <a:normAutofit/>
              </a:bodyPr>
              <a:lstStyle/>
              <a:p>
                <a:pPr marL="0" indent="0" algn="just">
                  <a:lnSpc>
                    <a:spcPct val="90000"/>
                  </a:lnSpc>
                  <a:spcAft>
                    <a:spcPts val="600"/>
                  </a:spcAft>
                  <a:buNone/>
                </a:pPr>
                <a:br>
                  <a:rPr lang="en-US" sz="2000" dirty="0"/>
                </a:br>
                <a:r>
                  <a:rPr lang="en-US" sz="2000" dirty="0"/>
                  <a:t>The technical specifications for our project or investment portfolio are as follows:</a:t>
                </a:r>
              </a:p>
              <a:p>
                <a:pPr marL="0" indent="0">
                  <a:lnSpc>
                    <a:spcPct val="90000"/>
                  </a:lnSpc>
                  <a:spcAft>
                    <a:spcPts val="600"/>
                  </a:spcAft>
                  <a:buNone/>
                </a:pPr>
                <a:r>
                  <a:rPr lang="en-US" sz="2000" dirty="0"/>
                  <a:t> </a:t>
                </a:r>
              </a:p>
              <a:p>
                <a:pPr marL="0" indent="0">
                  <a:lnSpc>
                    <a:spcPct val="90000"/>
                  </a:lnSpc>
                  <a:spcAft>
                    <a:spcPts val="600"/>
                  </a:spcAft>
                  <a:buNone/>
                </a:pPr>
                <a14:m>
                  <m:oMathPara xmlns:m="http://schemas.openxmlformats.org/officeDocument/2006/math">
                    <m:oMathParaPr>
                      <m:jc m:val="centerGroup"/>
                    </m:oMathParaPr>
                    <m:oMath xmlns:m="http://schemas.openxmlformats.org/officeDocument/2006/math">
                      <m:nary>
                        <m:naryPr>
                          <m:chr m:val="∑"/>
                          <m:ctrlPr>
                            <a:rPr lang="en-US" sz="2000" i="1" smtClean="0">
                              <a:effectLst/>
                              <a:latin typeface="Cambria Math" panose="02040503050406030204" pitchFamily="18" charset="0"/>
                            </a:rPr>
                          </m:ctrlPr>
                        </m:naryPr>
                        <m:sub>
                          <m:r>
                            <a:rPr lang="es-MX" sz="2000" b="0" i="1" smtClean="0">
                              <a:effectLst/>
                              <a:latin typeface="Cambria Math" panose="02040503050406030204" pitchFamily="18" charset="0"/>
                            </a:rPr>
                            <m:t>𝑖</m:t>
                          </m:r>
                          <m:r>
                            <a:rPr lang="en-US" sz="2000" i="1" smtClean="0">
                              <a:effectLst/>
                              <a:latin typeface="Cambria Math" panose="02040503050406030204" pitchFamily="18" charset="0"/>
                            </a:rPr>
                            <m:t>=1</m:t>
                          </m:r>
                        </m:sub>
                        <m:sup>
                          <m:r>
                            <a:rPr lang="es-MX" sz="2000" b="0" i="1" smtClean="0">
                              <a:effectLst/>
                              <a:latin typeface="Cambria Math" panose="02040503050406030204" pitchFamily="18" charset="0"/>
                            </a:rPr>
                            <m:t>15</m:t>
                          </m:r>
                        </m:sup>
                        <m:e>
                          <m:sSub>
                            <m:sSubPr>
                              <m:ctrlPr>
                                <a:rPr lang="en-US" sz="2000" i="1">
                                  <a:effectLst/>
                                  <a:latin typeface="Cambria Math" panose="02040503050406030204" pitchFamily="18" charset="0"/>
                                </a:rPr>
                              </m:ctrlPr>
                            </m:sSubPr>
                            <m:e>
                              <m:r>
                                <a:rPr lang="en-US" sz="2000" i="1" smtClean="0">
                                  <a:effectLst/>
                                  <a:latin typeface="Cambria Math" panose="02040503050406030204" pitchFamily="18" charset="0"/>
                                </a:rPr>
                                <m:t>𝑤</m:t>
                              </m:r>
                            </m:e>
                            <m:sub>
                              <m:r>
                                <a:rPr lang="es-MX" sz="2000" b="0" i="1" smtClean="0">
                                  <a:effectLst/>
                                  <a:latin typeface="Cambria Math" panose="02040503050406030204" pitchFamily="18" charset="0"/>
                                </a:rPr>
                                <m:t>𝑖</m:t>
                              </m:r>
                            </m:sub>
                          </m:sSub>
                          <m:r>
                            <a:rPr lang="en-US" sz="2000" i="1">
                              <a:latin typeface="Cambria Math" panose="02040503050406030204" pitchFamily="18" charset="0"/>
                            </a:rPr>
                            <m:t>𝛿</m:t>
                          </m:r>
                          <m:r>
                            <a:rPr lang="en-US" sz="2000" i="1" smtClean="0">
                              <a:effectLst/>
                              <a:latin typeface="Cambria Math" panose="02040503050406030204" pitchFamily="18" charset="0"/>
                            </a:rPr>
                            <m:t>=</m:t>
                          </m:r>
                          <m:r>
                            <a:rPr lang="en-US" sz="2000" i="1">
                              <a:latin typeface="Cambria Math" panose="02040503050406030204" pitchFamily="18" charset="0"/>
                            </a:rPr>
                            <m:t>𝛿</m:t>
                          </m:r>
                        </m:e>
                      </m:nary>
                    </m:oMath>
                  </m:oMathPara>
                </a14:m>
                <a:endParaRPr lang="en-US" sz="2000" i="1" dirty="0">
                  <a:effectLst/>
                </a:endParaRPr>
              </a:p>
              <a:p>
                <a:pPr marL="0" indent="0">
                  <a:lnSpc>
                    <a:spcPct val="90000"/>
                  </a:lnSpc>
                  <a:spcAft>
                    <a:spcPts val="600"/>
                  </a:spcAft>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𝑤</m:t>
                          </m:r>
                        </m:e>
                        <m:sub>
                          <m:r>
                            <a:rPr lang="es-MX" sz="2000" b="0" i="1" smtClean="0">
                              <a:latin typeface="Cambria Math" panose="02040503050406030204" pitchFamily="18" charset="0"/>
                            </a:rPr>
                            <m:t>𝑖</m:t>
                          </m:r>
                        </m:sub>
                      </m:sSub>
                      <m:r>
                        <a:rPr lang="en-US" sz="2000" i="1" smtClean="0">
                          <a:latin typeface="Cambria Math" panose="02040503050406030204" pitchFamily="18" charset="0"/>
                        </a:rPr>
                        <m:t>≥0</m:t>
                      </m:r>
                    </m:oMath>
                  </m:oMathPara>
                </a14:m>
                <a:endParaRPr lang="en-US" sz="2000" dirty="0"/>
              </a:p>
              <a:p>
                <a:pPr marL="0" indent="0">
                  <a:lnSpc>
                    <a:spcPct val="90000"/>
                  </a:lnSpc>
                  <a:spcAft>
                    <a:spcPts val="600"/>
                  </a:spcAft>
                  <a:buNone/>
                </a:pPr>
                <a:endParaRPr lang="en-US" sz="2000" dirty="0"/>
              </a:p>
              <a:p>
                <a:pPr marL="0" indent="0" algn="just">
                  <a:lnSpc>
                    <a:spcPct val="90000"/>
                  </a:lnSpc>
                  <a:spcAft>
                    <a:spcPts val="600"/>
                  </a:spcAft>
                  <a:buClr>
                    <a:srgbClr val="1287C3"/>
                  </a:buClr>
                  <a:buNone/>
                </a:pPr>
                <a:r>
                  <a:rPr lang="en-US" sz="2000" dirty="0"/>
                  <a:t>This indicates that the sum of the percentages or weights of our 15 companies must equal the total invested capital</a:t>
                </a:r>
              </a:p>
            </p:txBody>
          </p:sp>
        </mc:Choice>
        <mc:Fallback xmlns="">
          <p:sp>
            <p:nvSpPr>
              <p:cNvPr id="3" name="Content Placeholder 2">
                <a:extLst>
                  <a:ext uri="{FF2B5EF4-FFF2-40B4-BE49-F238E27FC236}">
                    <a16:creationId xmlns:a16="http://schemas.microsoft.com/office/drawing/2014/main" id="{3AB5C303-BF17-F2F0-58E2-4FABC360C2CC}"/>
                  </a:ext>
                </a:extLst>
              </p:cNvPr>
              <p:cNvSpPr>
                <a:spLocks noGrp="1" noRot="1" noChangeAspect="1" noMove="1" noResize="1" noEditPoints="1" noAdjustHandles="1" noChangeArrowheads="1" noChangeShapeType="1" noTextEdit="1"/>
              </p:cNvSpPr>
              <p:nvPr>
                <p:ph type="subTitle" idx="1"/>
              </p:nvPr>
            </p:nvSpPr>
            <p:spPr>
              <a:xfrm>
                <a:off x="5186552" y="557189"/>
                <a:ext cx="4865498" cy="5571898"/>
              </a:xfrm>
              <a:blipFill>
                <a:blip r:embed="rId2"/>
                <a:stretch>
                  <a:fillRect l="-1378" r="-1253"/>
                </a:stretch>
              </a:blipFill>
            </p:spPr>
            <p:txBody>
              <a:bodyPr/>
              <a:lstStyle/>
              <a:p>
                <a:r>
                  <a:rPr lang="es-MX">
                    <a:noFill/>
                  </a:rPr>
                  <a:t> </a:t>
                </a:r>
              </a:p>
            </p:txBody>
          </p:sp>
        </mc:Fallback>
      </mc:AlternateContent>
    </p:spTree>
    <p:extLst>
      <p:ext uri="{BB962C8B-B14F-4D97-AF65-F5344CB8AC3E}">
        <p14:creationId xmlns:p14="http://schemas.microsoft.com/office/powerpoint/2010/main" val="230631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9BDD9-63C9-4C72-EAFD-A62D96B3C999}"/>
              </a:ext>
            </a:extLst>
          </p:cNvPr>
          <p:cNvSpPr>
            <a:spLocks noGrp="1"/>
          </p:cNvSpPr>
          <p:nvPr>
            <p:ph type="title"/>
          </p:nvPr>
        </p:nvSpPr>
        <p:spPr>
          <a:xfrm>
            <a:off x="838199" y="537883"/>
            <a:ext cx="4783697" cy="1942810"/>
          </a:xfrm>
        </p:spPr>
        <p:txBody>
          <a:bodyPr vert="horz" lIns="91440" tIns="45720" rIns="91440" bIns="45720" rtlCol="0" anchor="b">
            <a:noAutofit/>
          </a:bodyPr>
          <a:lstStyle/>
          <a:p>
            <a:br>
              <a:rPr lang="en-US" sz="5200" b="1" kern="1200" dirty="0">
                <a:latin typeface="+mj-lt"/>
                <a:ea typeface="+mj-ea"/>
                <a:cs typeface="+mj-cs"/>
              </a:rPr>
            </a:br>
            <a:br>
              <a:rPr lang="en-US" sz="5200" b="1" kern="1200" dirty="0">
                <a:latin typeface="+mj-lt"/>
                <a:ea typeface="+mj-ea"/>
                <a:cs typeface="+mj-cs"/>
              </a:rPr>
            </a:br>
            <a:r>
              <a:rPr lang="en-US" sz="5200" b="1" kern="1200" dirty="0">
                <a:latin typeface="+mj-lt"/>
                <a:ea typeface="+mj-ea"/>
                <a:cs typeface="+mj-cs"/>
              </a:rPr>
              <a:t>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FF4E9-7DAE-6299-F3E2-8F05D14C3E25}"/>
                  </a:ext>
                </a:extLst>
              </p:cNvPr>
              <p:cNvSpPr>
                <a:spLocks noGrp="1"/>
              </p:cNvSpPr>
              <p:nvPr>
                <p:ph idx="1"/>
              </p:nvPr>
            </p:nvSpPr>
            <p:spPr>
              <a:xfrm>
                <a:off x="838199" y="2686323"/>
                <a:ext cx="4783697" cy="3433583"/>
              </a:xfrm>
            </p:spPr>
            <p:txBody>
              <a:bodyPr vert="horz" lIns="91440" tIns="45720" rIns="91440" bIns="45720" rtlCol="0">
                <a:normAutofit/>
              </a:bodyPr>
              <a:lstStyle/>
              <a:p>
                <a:pPr marL="0" indent="0" algn="just">
                  <a:buNone/>
                </a:pPr>
                <a:r>
                  <a:rPr lang="en-US" sz="1800" dirty="0"/>
                  <a:t>Within certain conditions outlined in the previous slides, </a:t>
                </a:r>
                <a14:m>
                  <m:oMath xmlns:m="http://schemas.openxmlformats.org/officeDocument/2006/math">
                    <m:sSub>
                      <m:sSubPr>
                        <m:ctrlPr>
                          <a:rPr lang="pt-BR" sz="1800" i="1" smtClean="0">
                            <a:effectLst/>
                            <a:latin typeface="Cambria Math" panose="02040503050406030204" pitchFamily="18" charset="0"/>
                          </a:rPr>
                        </m:ctrlPr>
                      </m:sSubPr>
                      <m:e>
                        <m:r>
                          <a:rPr lang="es-MX" sz="1800" b="0" i="1" smtClean="0">
                            <a:effectLst/>
                            <a:latin typeface="Cambria Math" panose="02040503050406030204" pitchFamily="18" charset="0"/>
                          </a:rPr>
                          <m:t>𝑤</m:t>
                        </m:r>
                      </m:e>
                      <m:sub>
                        <m:r>
                          <a:rPr lang="es-MX" sz="1800" b="0" i="1" smtClean="0">
                            <a:effectLst/>
                            <a:latin typeface="Cambria Math" panose="02040503050406030204" pitchFamily="18" charset="0"/>
                          </a:rPr>
                          <m:t>𝑖</m:t>
                        </m:r>
                      </m:sub>
                    </m:sSub>
                  </m:oMath>
                </a14:m>
                <a:r>
                  <a:rPr lang="en-US" sz="1800" dirty="0"/>
                  <a:t> weights can be adjusted, enabling the optimization of our investment portfolio.</a:t>
                </a:r>
              </a:p>
              <a:p>
                <a:pPr marL="0" indent="0" algn="just">
                  <a:buNone/>
                </a:pPr>
                <a:endParaRPr lang="en-US" sz="1800" dirty="0"/>
              </a:p>
              <a:p>
                <a:pPr marL="0" indent="0" algn="just">
                  <a:buNone/>
                </a:pPr>
                <a:r>
                  <a:rPr lang="en-US" sz="1800" dirty="0"/>
                  <a:t>By maximizing the expected performance or value of our companies and minimizing variance or risk, the most optimal portfolio is crafted.</a:t>
                </a:r>
              </a:p>
            </p:txBody>
          </p:sp>
        </mc:Choice>
        <mc:Fallback xmlns="">
          <p:sp>
            <p:nvSpPr>
              <p:cNvPr id="3" name="Content Placeholder 2">
                <a:extLst>
                  <a:ext uri="{FF2B5EF4-FFF2-40B4-BE49-F238E27FC236}">
                    <a16:creationId xmlns:a16="http://schemas.microsoft.com/office/drawing/2014/main" id="{8D6FF4E9-7DAE-6299-F3E2-8F05D14C3E25}"/>
                  </a:ext>
                </a:extLst>
              </p:cNvPr>
              <p:cNvSpPr>
                <a:spLocks noGrp="1" noRot="1" noChangeAspect="1" noMove="1" noResize="1" noEditPoints="1" noAdjustHandles="1" noChangeArrowheads="1" noChangeShapeType="1" noTextEdit="1"/>
              </p:cNvSpPr>
              <p:nvPr>
                <p:ph idx="1"/>
              </p:nvPr>
            </p:nvSpPr>
            <p:spPr>
              <a:xfrm>
                <a:off x="838199" y="2686323"/>
                <a:ext cx="4783697" cy="3433583"/>
              </a:xfrm>
              <a:blipFill>
                <a:blip r:embed="rId2"/>
                <a:stretch>
                  <a:fillRect l="-1019" t="-1776" r="-1146"/>
                </a:stretch>
              </a:blipFill>
            </p:spPr>
            <p:txBody>
              <a:bodyPr/>
              <a:lstStyle/>
              <a:p>
                <a:r>
                  <a:rPr lang="es-MX">
                    <a:noFill/>
                  </a:rPr>
                  <a:t> </a:t>
                </a:r>
              </a:p>
            </p:txBody>
          </p:sp>
        </mc:Fallback>
      </mc:AlternateContent>
      <p:pic>
        <p:nvPicPr>
          <p:cNvPr id="33" name="Graphic 32" descr="Bug under Magnifying Glass">
            <a:extLst>
              <a:ext uri="{FF2B5EF4-FFF2-40B4-BE49-F238E27FC236}">
                <a16:creationId xmlns:a16="http://schemas.microsoft.com/office/drawing/2014/main" id="{581EBAAD-D447-10D2-6B0B-46621BEA8A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8424" y="646206"/>
            <a:ext cx="5365375" cy="5365375"/>
          </a:xfrm>
          <a:prstGeom prst="rect">
            <a:avLst/>
          </a:prstGeom>
        </p:spPr>
      </p:pic>
      <p:sp>
        <p:nvSpPr>
          <p:cNvPr id="5" name="TextBox 4">
            <a:extLst>
              <a:ext uri="{FF2B5EF4-FFF2-40B4-BE49-F238E27FC236}">
                <a16:creationId xmlns:a16="http://schemas.microsoft.com/office/drawing/2014/main" id="{77BBC50A-C289-FA7C-FBAA-EED426EC98F6}"/>
              </a:ext>
            </a:extLst>
          </p:cNvPr>
          <p:cNvSpPr txBox="1"/>
          <p:nvPr/>
        </p:nvSpPr>
        <p:spPr>
          <a:xfrm>
            <a:off x="8289696" y="1608667"/>
            <a:ext cx="3421957" cy="450112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303868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22F2-5C99-E0FB-F6A3-4109EA9BC38C}"/>
              </a:ext>
            </a:extLst>
          </p:cNvPr>
          <p:cNvSpPr>
            <a:spLocks noGrp="1"/>
          </p:cNvSpPr>
          <p:nvPr>
            <p:ph type="title"/>
          </p:nvPr>
        </p:nvSpPr>
        <p:spPr>
          <a:xfrm>
            <a:off x="838200" y="557189"/>
            <a:ext cx="3374136" cy="5567891"/>
          </a:xfrm>
        </p:spPr>
        <p:txBody>
          <a:bodyPr>
            <a:normAutofit/>
          </a:bodyPr>
          <a:lstStyle/>
          <a:p>
            <a:br>
              <a:rPr lang="en-US" sz="5200" b="1" dirty="0"/>
            </a:br>
            <a:r>
              <a:rPr lang="en-US" sz="5200" b="1" dirty="0"/>
              <a:t>Rules and regulations</a:t>
            </a:r>
            <a:br>
              <a:rPr lang="en-US" sz="5200" b="1" dirty="0"/>
            </a:br>
            <a:br>
              <a:rPr lang="en-US" sz="5200" b="1" dirty="0"/>
            </a:br>
            <a:r>
              <a:rPr lang="en-US" sz="3800" b="1" dirty="0"/>
              <a:t>It is prohibited:</a:t>
            </a:r>
          </a:p>
        </p:txBody>
      </p:sp>
      <p:graphicFrame>
        <p:nvGraphicFramePr>
          <p:cNvPr id="29" name="Content Placeholder 2">
            <a:extLst>
              <a:ext uri="{FF2B5EF4-FFF2-40B4-BE49-F238E27FC236}">
                <a16:creationId xmlns:a16="http://schemas.microsoft.com/office/drawing/2014/main" id="{7FC15D06-FDBB-AA4B-F498-AA2CB8155D4A}"/>
              </a:ext>
            </a:extLst>
          </p:cNvPr>
          <p:cNvGraphicFramePr>
            <a:graphicFrameLocks noGrp="1"/>
          </p:cNvGraphicFramePr>
          <p:nvPr>
            <p:ph idx="1"/>
            <p:extLst>
              <p:ext uri="{D42A27DB-BD31-4B8C-83A1-F6EECF244321}">
                <p14:modId xmlns:p14="http://schemas.microsoft.com/office/powerpoint/2010/main" val="178415087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BE9130C-3810-E899-62EE-16F5FC6D15D5}"/>
              </a:ext>
            </a:extLst>
          </p:cNvPr>
          <p:cNvSpPr/>
          <p:nvPr/>
        </p:nvSpPr>
        <p:spPr>
          <a:xfrm>
            <a:off x="9569450" y="787400"/>
            <a:ext cx="1898650" cy="4241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6736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2DA4-5190-AFDE-FD1E-2E2DC42832CF}"/>
              </a:ext>
            </a:extLst>
          </p:cNvPr>
          <p:cNvSpPr>
            <a:spLocks noGrp="1"/>
          </p:cNvSpPr>
          <p:nvPr>
            <p:ph type="title"/>
          </p:nvPr>
        </p:nvSpPr>
        <p:spPr>
          <a:xfrm>
            <a:off x="838200" y="557189"/>
            <a:ext cx="4155825" cy="5571898"/>
          </a:xfrm>
        </p:spPr>
        <p:txBody>
          <a:bodyPr spcFirstLastPara="1" vert="horz" lIns="91440" tIns="45720" rIns="91440" bIns="45720" rtlCol="0" anchor="ctr" anchorCtr="0">
            <a:normAutofit/>
          </a:bodyPr>
          <a:lstStyle/>
          <a:p>
            <a:pPr>
              <a:spcBef>
                <a:spcPct val="0"/>
              </a:spcBef>
            </a:pPr>
            <a:r>
              <a:rPr lang="en-US" sz="5200" b="1" kern="1200" dirty="0">
                <a:solidFill>
                  <a:schemeClr val="tx1"/>
                </a:solidFill>
                <a:latin typeface="+mj-lt"/>
                <a:ea typeface="+mj-ea"/>
                <a:cs typeface="+mj-cs"/>
              </a:rPr>
              <a:t>Objectives</a:t>
            </a:r>
          </a:p>
        </p:txBody>
      </p:sp>
      <p:sp>
        <p:nvSpPr>
          <p:cNvPr id="3" name="Content Placeholder 2">
            <a:extLst>
              <a:ext uri="{FF2B5EF4-FFF2-40B4-BE49-F238E27FC236}">
                <a16:creationId xmlns:a16="http://schemas.microsoft.com/office/drawing/2014/main" id="{02CA9AB6-8EA2-14BE-D582-585FF0707EEB}"/>
              </a:ext>
            </a:extLst>
          </p:cNvPr>
          <p:cNvSpPr>
            <a:spLocks/>
          </p:cNvSpPr>
          <p:nvPr/>
        </p:nvSpPr>
        <p:spPr>
          <a:xfrm>
            <a:off x="5832225" y="643051"/>
            <a:ext cx="5332484" cy="5571898"/>
          </a:xfrm>
          <a:prstGeom prst="rect">
            <a:avLst/>
          </a:prstGeom>
        </p:spPr>
        <p:txBody>
          <a:bodyPr vert="horz" lIns="91440" tIns="45720" rIns="91440" bIns="45720" rtlCol="0" anchor="ctr">
            <a:normAutofit/>
          </a:bodyPr>
          <a:lstStyle/>
          <a:p>
            <a:pPr algn="ctr">
              <a:lnSpc>
                <a:spcPct val="90000"/>
              </a:lnSpc>
              <a:spcAft>
                <a:spcPts val="600"/>
              </a:spcAft>
            </a:pPr>
            <a:r>
              <a:rPr lang="en-US" sz="2000" b="1" kern="1200" dirty="0">
                <a:solidFill>
                  <a:schemeClr val="tx1"/>
                </a:solidFill>
                <a:latin typeface="+mj-lt"/>
                <a:ea typeface="+mn-ea"/>
                <a:cs typeface="+mn-cs"/>
              </a:rPr>
              <a:t>Maximize the return</a:t>
            </a:r>
            <a:endParaRPr lang="en-US" sz="2000" b="1" i="1" kern="1200" dirty="0">
              <a:solidFill>
                <a:schemeClr val="tx1"/>
              </a:solidFill>
              <a:latin typeface="+mj-lt"/>
              <a:ea typeface="+mn-ea"/>
              <a:cs typeface="+mn-cs"/>
            </a:endParaRPr>
          </a:p>
          <a:p>
            <a:pPr marL="0" indent="0">
              <a:lnSpc>
                <a:spcPct val="90000"/>
              </a:lnSpc>
              <a:spcAft>
                <a:spcPts val="600"/>
              </a:spcAft>
              <a:buClr>
                <a:schemeClr val="dk1"/>
              </a:buClr>
              <a:buSzPts val="1200"/>
              <a:buNone/>
            </a:pPr>
            <a:r>
              <a:rPr lang="en-US" sz="2000" b="1" kern="1200" dirty="0">
                <a:solidFill>
                  <a:schemeClr val="tx1"/>
                </a:solidFill>
                <a:latin typeface="+mj-lt"/>
                <a:ea typeface="+mn-ea"/>
                <a:cs typeface="+mn-cs"/>
                <a:sym typeface="Questrial"/>
              </a:rPr>
              <a:t>s.a. </a:t>
            </a:r>
            <a:endParaRPr lang="en-US" sz="1800" b="1" kern="1200" dirty="0">
              <a:solidFill>
                <a:schemeClr val="tx1"/>
              </a:solidFill>
              <a:latin typeface="+mj-lt"/>
              <a:ea typeface="+mn-ea"/>
              <a:cs typeface="+mn-cs"/>
              <a:sym typeface="Questrial"/>
            </a:endParaRPr>
          </a:p>
          <a:p>
            <a:pPr marL="285750" indent="-285750" algn="just">
              <a:lnSpc>
                <a:spcPct val="90000"/>
              </a:lnSpc>
              <a:spcAft>
                <a:spcPts val="600"/>
              </a:spcAft>
              <a:buClr>
                <a:schemeClr val="dk1"/>
              </a:buClr>
              <a:buSzPts val="1200"/>
              <a:buFont typeface="Arial" panose="020B0604020202020204" pitchFamily="34" charset="0"/>
              <a:buChar char="•"/>
            </a:pPr>
            <a:r>
              <a:rPr lang="en-US" sz="1600" kern="1200" dirty="0">
                <a:solidFill>
                  <a:schemeClr val="tx1"/>
                </a:solidFill>
                <a:latin typeface="+mj-lt"/>
                <a:ea typeface="+mn-ea"/>
                <a:cs typeface="+mn-cs"/>
                <a:sym typeface="Questrial"/>
              </a:rPr>
              <a:t>The sum of investments in Bonds and Stocks must equal the total capital invested.</a:t>
            </a:r>
          </a:p>
          <a:p>
            <a:pPr marL="285750" indent="-285750" algn="just">
              <a:lnSpc>
                <a:spcPct val="90000"/>
              </a:lnSpc>
              <a:spcAft>
                <a:spcPts val="600"/>
              </a:spcAft>
              <a:buClr>
                <a:schemeClr val="dk1"/>
              </a:buClr>
              <a:buSzPts val="1200"/>
              <a:buFont typeface="Arial" panose="020B0604020202020204" pitchFamily="34" charset="0"/>
              <a:buChar char="•"/>
            </a:pPr>
            <a:r>
              <a:rPr lang="en-US" sz="1600" kern="1200" dirty="0">
                <a:solidFill>
                  <a:schemeClr val="tx1"/>
                </a:solidFill>
                <a:latin typeface="+mj-lt"/>
                <a:ea typeface="+mn-ea"/>
                <a:cs typeface="+mn-cs"/>
                <a:sym typeface="Questrial"/>
              </a:rPr>
              <a:t>The amount allocated to stocks cannot exceed the predetermined percentage of the total capital intended for investment.</a:t>
            </a:r>
          </a:p>
          <a:p>
            <a:pPr marL="285750" indent="-285750" algn="just">
              <a:lnSpc>
                <a:spcPct val="90000"/>
              </a:lnSpc>
              <a:spcAft>
                <a:spcPts val="600"/>
              </a:spcAft>
              <a:buClr>
                <a:schemeClr val="dk1"/>
              </a:buClr>
              <a:buSzPts val="1200"/>
              <a:buFont typeface="Arial" panose="020B0604020202020204" pitchFamily="34" charset="0"/>
              <a:buChar char="•"/>
            </a:pPr>
            <a:r>
              <a:rPr lang="en-US" sz="1600" kern="1200" dirty="0">
                <a:solidFill>
                  <a:schemeClr val="tx1"/>
                </a:solidFill>
                <a:latin typeface="+mj-lt"/>
                <a:ea typeface="+mn-ea"/>
                <a:cs typeface="+mn-cs"/>
                <a:sym typeface="Questrial"/>
              </a:rPr>
              <a:t>The amount allocated to government bonds must be equal to or greater than the predetermined percentage of the total capital intended for investment.</a:t>
            </a:r>
          </a:p>
          <a:p>
            <a:pPr marL="285750" indent="-285750" algn="just">
              <a:lnSpc>
                <a:spcPct val="90000"/>
              </a:lnSpc>
              <a:spcAft>
                <a:spcPts val="600"/>
              </a:spcAft>
              <a:buClr>
                <a:schemeClr val="dk1"/>
              </a:buClr>
              <a:buSzPts val="1200"/>
              <a:buFont typeface="Arial" panose="020B0604020202020204" pitchFamily="34" charset="0"/>
              <a:buChar char="•"/>
            </a:pPr>
            <a:r>
              <a:rPr lang="en-US" sz="1600" kern="1200" dirty="0">
                <a:solidFill>
                  <a:schemeClr val="tx1"/>
                </a:solidFill>
                <a:latin typeface="+mj-lt"/>
                <a:ea typeface="+mn-ea"/>
                <a:cs typeface="+mn-cs"/>
                <a:sym typeface="Questrial"/>
              </a:rPr>
              <a:t>With each new investment (indexed by 𝑚), its allocation in the portfolio should not exceed that of previous investments, arranged in order by return, to ensure diversification.</a:t>
            </a:r>
          </a:p>
          <a:p>
            <a:pPr marL="285750" indent="-285750" algn="just">
              <a:lnSpc>
                <a:spcPct val="90000"/>
              </a:lnSpc>
              <a:spcAft>
                <a:spcPts val="600"/>
              </a:spcAft>
              <a:buClr>
                <a:schemeClr val="dk1"/>
              </a:buClr>
              <a:buSzPts val="1200"/>
              <a:buFont typeface="Arial" panose="020B0604020202020204" pitchFamily="34" charset="0"/>
              <a:buChar char="•"/>
            </a:pPr>
            <a:r>
              <a:rPr lang="en-US" sz="1600" kern="1200" dirty="0">
                <a:solidFill>
                  <a:schemeClr val="tx1"/>
                </a:solidFill>
                <a:latin typeface="+mj-lt"/>
                <a:ea typeface="+mn-ea"/>
                <a:cs typeface="+mn-cs"/>
                <a:sym typeface="Questrial"/>
              </a:rPr>
              <a:t>The product of the volatility of the stocks and their weight in the portfolio must be less than or equal to the average of the volatilities.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087681-83F8-50D0-CCD8-9398BFEF4131}"/>
                  </a:ext>
                </a:extLst>
              </p:cNvPr>
              <p:cNvSpPr txBox="1"/>
              <p:nvPr/>
            </p:nvSpPr>
            <p:spPr>
              <a:xfrm>
                <a:off x="838200" y="4142622"/>
                <a:ext cx="6094854" cy="2259016"/>
              </a:xfrm>
              <a:prstGeom prst="rect">
                <a:avLst/>
              </a:prstGeom>
              <a:noFill/>
            </p:spPr>
            <p:txBody>
              <a:bodyPr wrap="square">
                <a:spAutoFit/>
              </a:bodyPr>
              <a:lstStyle/>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rPr>
                      <m:t>𝑛</m:t>
                    </m:r>
                    <m:r>
                      <a:rPr lang="es-MX" sz="1400" b="0" i="1" kern="1200" smtClean="0">
                        <a:solidFill>
                          <a:schemeClr val="tx1"/>
                        </a:solidFill>
                        <a:latin typeface="Cambria Math" panose="02040503050406030204" pitchFamily="18" charset="0"/>
                      </a:rPr>
                      <m:t>  =</m:t>
                    </m:r>
                  </m:oMath>
                </a14:m>
                <a:r>
                  <a:rPr lang="en-US" sz="1400" i="1" kern="1200" dirty="0">
                    <a:solidFill>
                      <a:schemeClr val="tx1"/>
                    </a:solidFill>
                    <a:latin typeface="+mj-lt"/>
                    <a:ea typeface="+mn-ea"/>
                    <a:cs typeface="+mn-cs"/>
                  </a:rPr>
                  <a:t>  number of stocks</a:t>
                </a:r>
              </a:p>
              <a:p>
                <a:pPr>
                  <a:lnSpc>
                    <a:spcPct val="90000"/>
                  </a:lnSpc>
                  <a:spcAft>
                    <a:spcPts val="600"/>
                  </a:spcAft>
                </a:pPr>
                <a14:m>
                  <m:oMath xmlns:m="http://schemas.openxmlformats.org/officeDocument/2006/math">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𝑥</m:t>
                        </m:r>
                      </m:e>
                      <m:sub>
                        <m:r>
                          <a:rPr lang="en-US" sz="1400" i="1" kern="1200">
                            <a:solidFill>
                              <a:schemeClr val="tx1"/>
                            </a:solidFill>
                            <a:latin typeface="Cambria Math" panose="02040503050406030204" pitchFamily="18" charset="0"/>
                            <a:ea typeface="+mn-ea"/>
                            <a:cs typeface="+mn-cs"/>
                          </a:rPr>
                          <m:t>1</m:t>
                        </m:r>
                      </m:sub>
                    </m:sSub>
                    <m:r>
                      <a:rPr lang="en-US" sz="1400" i="1" kern="1200">
                        <a:solidFill>
                          <a:schemeClr val="tx1"/>
                        </a:solidFill>
                        <a:latin typeface="Cambria Math" panose="02040503050406030204" pitchFamily="18" charset="0"/>
                        <a:ea typeface="+mn-ea"/>
                        <a:cs typeface="+mn-cs"/>
                      </a:rPr>
                      <m:t>=</m:t>
                    </m:r>
                    <m:d>
                      <m:dPr>
                        <m:ctrlPr>
                          <a:rPr lang="en-US" sz="1400" i="1" kern="1200">
                            <a:solidFill>
                              <a:schemeClr val="tx1"/>
                            </a:solidFill>
                            <a:latin typeface="Cambria Math" panose="02040503050406030204" pitchFamily="18" charset="0"/>
                            <a:ea typeface="+mn-ea"/>
                            <a:cs typeface="+mn-cs"/>
                          </a:rPr>
                        </m:ctrlPr>
                      </m:dPr>
                      <m:e>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1</m:t>
                            </m:r>
                          </m:sub>
                        </m:sSub>
                        <m:r>
                          <a:rPr lang="en-US" sz="1400" i="1" kern="1200">
                            <a:solidFill>
                              <a:schemeClr val="tx1"/>
                            </a:solidFill>
                            <a:latin typeface="Cambria Math" panose="02040503050406030204" pitchFamily="18" charset="0"/>
                            <a:ea typeface="+mn-ea"/>
                            <a:cs typeface="+mn-cs"/>
                          </a:rPr>
                          <m:t>, </m:t>
                        </m:r>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2</m:t>
                            </m:r>
                          </m:sub>
                        </m:sSub>
                        <m:r>
                          <a:rPr lang="en-US" sz="1400" i="1" kern="1200">
                            <a:solidFill>
                              <a:schemeClr val="tx1"/>
                            </a:solidFill>
                            <a:latin typeface="Cambria Math" panose="02040503050406030204" pitchFamily="18" charset="0"/>
                            <a:ea typeface="+mn-ea"/>
                            <a:cs typeface="+mn-cs"/>
                          </a:rPr>
                          <m:t>, …, </m:t>
                        </m:r>
                        <m:sSub>
                          <m:sSubPr>
                            <m:ctrlPr>
                              <a:rPr lang="en-US" sz="1400" i="1" kern="120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𝑤</m:t>
                            </m:r>
                          </m:e>
                          <m:sub>
                            <m:r>
                              <a:rPr lang="en-US" sz="1400" i="1" kern="1200">
                                <a:solidFill>
                                  <a:schemeClr val="tx1"/>
                                </a:solidFill>
                                <a:latin typeface="Cambria Math" panose="02040503050406030204" pitchFamily="18" charset="0"/>
                                <a:ea typeface="+mn-ea"/>
                                <a:cs typeface="+mn-cs"/>
                              </a:rPr>
                              <m:t>𝑛</m:t>
                            </m:r>
                          </m:sub>
                        </m:sSub>
                      </m:e>
                    </m:d>
                    <m:r>
                      <a:rPr lang="en-US" sz="1400" i="1" kern="120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Percentage of each different stock</a:t>
                </a:r>
              </a:p>
              <a:p>
                <a:pPr>
                  <a:lnSpc>
                    <a:spcPct val="90000"/>
                  </a:lnSpc>
                  <a:spcAft>
                    <a:spcPts val="600"/>
                  </a:spcAft>
                </a:pPr>
                <a14:m>
                  <m:oMath xmlns:m="http://schemas.openxmlformats.org/officeDocument/2006/math">
                    <m:sSub>
                      <m:sSubPr>
                        <m:ctrlPr>
                          <a:rPr lang="en-US" sz="1400" i="1" kern="1200" smtClean="0">
                            <a:solidFill>
                              <a:schemeClr val="tx1"/>
                            </a:solidFill>
                            <a:latin typeface="Cambria Math" panose="02040503050406030204" pitchFamily="18" charset="0"/>
                            <a:ea typeface="+mn-ea"/>
                            <a:cs typeface="+mn-cs"/>
                          </a:rPr>
                        </m:ctrlPr>
                      </m:sSubPr>
                      <m:e>
                        <m:r>
                          <a:rPr lang="en-US" sz="1400" i="1" kern="1200">
                            <a:solidFill>
                              <a:schemeClr val="tx1"/>
                            </a:solidFill>
                            <a:latin typeface="Cambria Math" panose="02040503050406030204" pitchFamily="18" charset="0"/>
                            <a:ea typeface="+mn-ea"/>
                            <a:cs typeface="+mn-cs"/>
                          </a:rPr>
                          <m:t>𝑥</m:t>
                        </m:r>
                      </m:e>
                      <m:sub>
                        <m:r>
                          <a:rPr lang="es-MX" sz="1400" b="0" i="1" kern="1200" smtClean="0">
                            <a:solidFill>
                              <a:schemeClr val="tx1"/>
                            </a:solidFill>
                            <a:latin typeface="Cambria Math" panose="02040503050406030204" pitchFamily="18" charset="0"/>
                            <a:ea typeface="+mn-ea"/>
                            <a:cs typeface="+mn-cs"/>
                          </a:rPr>
                          <m:t>2</m:t>
                        </m:r>
                      </m:sub>
                    </m:sSub>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a:t>
                </a:r>
                <a:r>
                  <a:rPr lang="en-US" sz="1400" i="1" kern="1200" dirty="0">
                    <a:solidFill>
                      <a:schemeClr val="tx1"/>
                    </a:solidFill>
                    <a:latin typeface="+mj-lt"/>
                  </a:rPr>
                  <a:t>Government Bonds</a:t>
                </a:r>
                <a:endParaRPr lang="en-US" sz="1400" i="1" kern="1200" dirty="0">
                  <a:solidFill>
                    <a:schemeClr val="tx1"/>
                  </a:solidFill>
                  <a:latin typeface="+mj-lt"/>
                  <a:ea typeface="+mn-ea"/>
                  <a:cs typeface="+mn-cs"/>
                </a:endParaRP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n-US" i="1" kern="1200">
                            <a:solidFill>
                              <a:schemeClr val="tx1"/>
                            </a:solidFill>
                            <a:latin typeface="Cambria Math" panose="02040503050406030204" pitchFamily="18" charset="0"/>
                          </a:rPr>
                          <m:t>1</m:t>
                        </m:r>
                      </m:sub>
                    </m:sSub>
                    <m:r>
                      <a:rPr lang="en-US" sz="1400" i="1" kern="120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Percentage of Shares</a:t>
                </a:r>
              </a:p>
              <a:p>
                <a:pPr>
                  <a:lnSpc>
                    <a:spcPct val="90000"/>
                  </a:lnSpc>
                  <a:spcAft>
                    <a:spcPts val="600"/>
                  </a:spcAft>
                </a:pPr>
                <a14:m>
                  <m:oMath xmlns:m="http://schemas.openxmlformats.org/officeDocument/2006/math">
                    <m:sSub>
                      <m:sSubPr>
                        <m:ctrlPr>
                          <a:rPr lang="en-US" i="1" kern="1200">
                            <a:solidFill>
                              <a:schemeClr val="tx1"/>
                            </a:solidFill>
                            <a:latin typeface="Cambria Math" panose="02040503050406030204" pitchFamily="18" charset="0"/>
                          </a:rPr>
                        </m:ctrlPr>
                      </m:sSubPr>
                      <m:e>
                        <m:r>
                          <m:rPr>
                            <m:sty m:val="p"/>
                          </m:rPr>
                          <a:rPr lang="el-GR" i="1" kern="1200">
                            <a:solidFill>
                              <a:schemeClr val="tx1"/>
                            </a:solidFill>
                            <a:latin typeface="Cambria Math" panose="02040503050406030204" pitchFamily="18" charset="0"/>
                          </a:rPr>
                          <m:t>ε</m:t>
                        </m:r>
                      </m:e>
                      <m:sub>
                        <m:r>
                          <a:rPr lang="es-MX" b="0" i="1" kern="1200" smtClean="0">
                            <a:solidFill>
                              <a:schemeClr val="tx1"/>
                            </a:solidFill>
                            <a:latin typeface="Cambria Math" panose="02040503050406030204" pitchFamily="18" charset="0"/>
                          </a:rPr>
                          <m:t>2</m:t>
                        </m:r>
                      </m:sub>
                    </m:sSub>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Percentage of Government Bonds</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mn-ea"/>
                        <a:cs typeface="+mn-cs"/>
                      </a:rPr>
                      <m:t>𝛿</m:t>
                    </m:r>
                    <m:r>
                      <a:rPr lang="es-MX" sz="1400" b="0" i="1" kern="1200" smtClean="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Capital</a:t>
                </a:r>
              </a:p>
              <a:p>
                <a:pPr>
                  <a:lnSpc>
                    <a:spcPct val="90000"/>
                  </a:lnSpc>
                  <a:spcAft>
                    <a:spcPts val="600"/>
                  </a:spcAft>
                </a:pPr>
                <a14:m>
                  <m:oMath xmlns:m="http://schemas.openxmlformats.org/officeDocument/2006/math">
                    <m:r>
                      <a:rPr lang="es-MX" sz="1400" b="0" i="1" kern="1200" smtClean="0">
                        <a:solidFill>
                          <a:schemeClr val="tx1"/>
                        </a:solidFill>
                        <a:latin typeface="Cambria Math" panose="02040503050406030204" pitchFamily="18" charset="0"/>
                        <a:ea typeface="+mn-ea"/>
                        <a:cs typeface="+mn-cs"/>
                      </a:rPr>
                      <m:t>𝑅</m:t>
                    </m:r>
                    <m:r>
                      <a:rPr lang="es-MX" sz="1400" b="0" i="1" kern="1200" smtClean="0">
                        <a:solidFill>
                          <a:schemeClr val="tx1"/>
                        </a:solidFill>
                        <a:latin typeface="Cambria Math" panose="02040503050406030204" pitchFamily="18" charset="0"/>
                        <a:ea typeface="+mn-ea"/>
                        <a:cs typeface="+mn-cs"/>
                      </a:rPr>
                      <m:t>  =</m:t>
                    </m:r>
                  </m:oMath>
                </a14:m>
                <a:r>
                  <a:rPr lang="en-US" sz="1400" i="1" kern="1200" dirty="0">
                    <a:solidFill>
                      <a:schemeClr val="tx1"/>
                    </a:solidFill>
                    <a:latin typeface="+mj-lt"/>
                    <a:ea typeface="+mn-ea"/>
                    <a:cs typeface="+mn-cs"/>
                  </a:rPr>
                  <a:t> Annual return</a:t>
                </a:r>
              </a:p>
              <a:p>
                <a:pPr>
                  <a:lnSpc>
                    <a:spcPct val="90000"/>
                  </a:lnSpc>
                  <a:spcAft>
                    <a:spcPts val="600"/>
                  </a:spcAft>
                </a:pPr>
                <a14:m>
                  <m:oMath xmlns:m="http://schemas.openxmlformats.org/officeDocument/2006/math">
                    <m:r>
                      <a:rPr lang="en-US" sz="1400" i="1" kern="1200">
                        <a:solidFill>
                          <a:schemeClr val="tx1"/>
                        </a:solidFill>
                        <a:latin typeface="Cambria Math" panose="02040503050406030204" pitchFamily="18" charset="0"/>
                        <a:ea typeface="Cambria Math" panose="02040503050406030204" pitchFamily="18" charset="0"/>
                      </a:rPr>
                      <m:t>𝜎</m:t>
                    </m:r>
                    <m:r>
                      <a:rPr lang="es-MX" sz="1400" b="0" i="1" kern="1200" smtClean="0">
                        <a:solidFill>
                          <a:schemeClr val="tx1"/>
                        </a:solidFill>
                        <a:latin typeface="Cambria Math" panose="02040503050406030204" pitchFamily="18" charset="0"/>
                        <a:ea typeface="Cambria Math" panose="02040503050406030204" pitchFamily="18" charset="0"/>
                      </a:rPr>
                      <m:t>  </m:t>
                    </m:r>
                    <m:r>
                      <a:rPr lang="es-MX" sz="1400" b="0" i="1" kern="1200" smtClean="0">
                        <a:solidFill>
                          <a:schemeClr val="tx1"/>
                        </a:solidFill>
                        <a:latin typeface="Cambria Math" panose="02040503050406030204" pitchFamily="18" charset="0"/>
                        <a:ea typeface="+mn-ea"/>
                        <a:cs typeface="+mn-cs"/>
                      </a:rPr>
                      <m:t>=</m:t>
                    </m:r>
                  </m:oMath>
                </a14:m>
                <a:r>
                  <a:rPr lang="en-US" sz="1400" i="1" kern="1200" dirty="0">
                    <a:solidFill>
                      <a:schemeClr val="tx1"/>
                    </a:solidFill>
                    <a:latin typeface="+mj-lt"/>
                    <a:ea typeface="+mn-ea"/>
                    <a:cs typeface="+mn-cs"/>
                  </a:rPr>
                  <a:t> Annual standard deviation</a:t>
                </a:r>
              </a:p>
            </p:txBody>
          </p:sp>
        </mc:Choice>
        <mc:Fallback xmlns="">
          <p:sp>
            <p:nvSpPr>
              <p:cNvPr id="5" name="TextBox 4">
                <a:extLst>
                  <a:ext uri="{FF2B5EF4-FFF2-40B4-BE49-F238E27FC236}">
                    <a16:creationId xmlns:a16="http://schemas.microsoft.com/office/drawing/2014/main" id="{3D087681-83F8-50D0-CCD8-9398BFEF4131}"/>
                  </a:ext>
                </a:extLst>
              </p:cNvPr>
              <p:cNvSpPr txBox="1">
                <a:spLocks noRot="1" noChangeAspect="1" noMove="1" noResize="1" noEditPoints="1" noAdjustHandles="1" noChangeArrowheads="1" noChangeShapeType="1" noTextEdit="1"/>
              </p:cNvSpPr>
              <p:nvPr/>
            </p:nvSpPr>
            <p:spPr>
              <a:xfrm>
                <a:off x="838200" y="4142622"/>
                <a:ext cx="6094854" cy="2259016"/>
              </a:xfrm>
              <a:prstGeom prst="rect">
                <a:avLst/>
              </a:prstGeom>
              <a:blipFill>
                <a:blip r:embed="rId4"/>
                <a:stretch>
                  <a:fillRect t="-1351"/>
                </a:stretch>
              </a:blipFill>
            </p:spPr>
            <p:txBody>
              <a:bodyPr/>
              <a:lstStyle/>
              <a:p>
                <a:r>
                  <a:rPr lang="es-MX">
                    <a:noFill/>
                  </a:rPr>
                  <a:t> </a:t>
                </a:r>
              </a:p>
            </p:txBody>
          </p:sp>
        </mc:Fallback>
      </mc:AlternateContent>
      <p:pic>
        <p:nvPicPr>
          <p:cNvPr id="6" name="Graphic 5" descr="Bullseye">
            <a:extLst>
              <a:ext uri="{FF2B5EF4-FFF2-40B4-BE49-F238E27FC236}">
                <a16:creationId xmlns:a16="http://schemas.microsoft.com/office/drawing/2014/main" id="{BFD9FCD8-AE53-F7EB-1644-196409F69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565700"/>
            <a:ext cx="2794787" cy="2794787"/>
          </a:xfrm>
          <a:prstGeom prst="rect">
            <a:avLst/>
          </a:prstGeom>
        </p:spPr>
      </p:pic>
    </p:spTree>
    <p:extLst>
      <p:ext uri="{BB962C8B-B14F-4D97-AF65-F5344CB8AC3E}">
        <p14:creationId xmlns:p14="http://schemas.microsoft.com/office/powerpoint/2010/main" val="4127164089"/>
      </p:ext>
    </p:extLst>
  </p:cSld>
  <p:clrMapOvr>
    <a:masterClrMapping/>
  </p:clrMapOvr>
</p:sld>
</file>

<file path=ppt/theme/theme1.xml><?xml version="1.0" encoding="utf-8"?>
<a:theme xmlns:a="http://schemas.openxmlformats.org/drawingml/2006/main" name="Cost Reduction in Manufacturing Industry Marketing Plan by Slidesgo">
  <a:themeElements>
    <a:clrScheme name="Simple Light">
      <a:dk1>
        <a:srgbClr val="14243C"/>
      </a:dk1>
      <a:lt1>
        <a:srgbClr val="F3F3F3"/>
      </a:lt1>
      <a:dk2>
        <a:srgbClr val="E8EDFF"/>
      </a:dk2>
      <a:lt2>
        <a:srgbClr val="899EE8"/>
      </a:lt2>
      <a:accent1>
        <a:srgbClr val="5875DB"/>
      </a:accent1>
      <a:accent2>
        <a:srgbClr val="1C3252"/>
      </a:accent2>
      <a:accent3>
        <a:srgbClr val="E3B62B"/>
      </a:accent3>
      <a:accent4>
        <a:srgbClr val="FFFFFF"/>
      </a:accent4>
      <a:accent5>
        <a:srgbClr val="FFFFFF"/>
      </a:accent5>
      <a:accent6>
        <a:srgbClr val="FFFFFF"/>
      </a:accent6>
      <a:hlink>
        <a:srgbClr val="1424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9DD6F62D5FEC4A953C73672DA91D07" ma:contentTypeVersion="16" ma:contentTypeDescription="Create a new document." ma:contentTypeScope="" ma:versionID="5258e907255ad8b5de9e87f4a651c566">
  <xsd:schema xmlns:xsd="http://www.w3.org/2001/XMLSchema" xmlns:xs="http://www.w3.org/2001/XMLSchema" xmlns:p="http://schemas.microsoft.com/office/2006/metadata/properties" xmlns:ns3="f5d54d50-99ec-42f5-93b9-cafc06d77aca" xmlns:ns4="0362ed2a-7f48-4a29-935d-148d31c6c7b7" targetNamespace="http://schemas.microsoft.com/office/2006/metadata/properties" ma:root="true" ma:fieldsID="c4b72aa0b1e4a5e301a5bda1d400b443" ns3:_="" ns4:_="">
    <xsd:import namespace="f5d54d50-99ec-42f5-93b9-cafc06d77aca"/>
    <xsd:import namespace="0362ed2a-7f48-4a29-935d-148d31c6c7b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54d50-99ec-42f5-93b9-cafc06d77a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62ed2a-7f48-4a29-935d-148d31c6c7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5d54d50-99ec-42f5-93b9-cafc06d77aca" xsi:nil="true"/>
  </documentManagement>
</p:properties>
</file>

<file path=customXml/itemProps1.xml><?xml version="1.0" encoding="utf-8"?>
<ds:datastoreItem xmlns:ds="http://schemas.openxmlformats.org/officeDocument/2006/customXml" ds:itemID="{546BDAAA-FA02-4C92-BC46-EBAE7D2419BF}">
  <ds:schemaRefs>
    <ds:schemaRef ds:uri="http://schemas.microsoft.com/sharepoint/v3/contenttype/forms"/>
  </ds:schemaRefs>
</ds:datastoreItem>
</file>

<file path=customXml/itemProps2.xml><?xml version="1.0" encoding="utf-8"?>
<ds:datastoreItem xmlns:ds="http://schemas.openxmlformats.org/officeDocument/2006/customXml" ds:itemID="{63F18D54-0050-42FD-B43A-FDD0F529AAE6}">
  <ds:schemaRefs>
    <ds:schemaRef ds:uri="0362ed2a-7f48-4a29-935d-148d31c6c7b7"/>
    <ds:schemaRef ds:uri="f5d54d50-99ec-42f5-93b9-cafc06d77a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E87307B-1533-449F-BBA9-1CF63BEE9555}">
  <ds:schemaRefs>
    <ds:schemaRef ds:uri="http://schemas.microsoft.com/office/2006/metadata/properties"/>
    <ds:schemaRef ds:uri="http://www.w3.org/XML/1998/namespace"/>
    <ds:schemaRef ds:uri="f5d54d50-99ec-42f5-93b9-cafc06d77aca"/>
    <ds:schemaRef ds:uri="http://purl.org/dc/elements/1.1/"/>
    <ds:schemaRef ds:uri="http://purl.org/dc/terms/"/>
    <ds:schemaRef ds:uri="http://schemas.microsoft.com/office/2006/documentManagement/types"/>
    <ds:schemaRef ds:uri="0362ed2a-7f48-4a29-935d-148d31c6c7b7"/>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Cost Reduction in Manufacturing Industry Marketing Plan by Slidesgo</Template>
  <TotalTime>845</TotalTime>
  <Words>1299</Words>
  <Application>Microsoft Office PowerPoint</Application>
  <PresentationFormat>Widescreen</PresentationFormat>
  <Paragraphs>168</Paragraphs>
  <Slides>28</Slides>
  <Notes>5</Notes>
  <HiddenSlides>0</HiddenSlides>
  <MMClips>1</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5" baseType="lpstr">
      <vt:lpstr>Aptos</vt:lpstr>
      <vt:lpstr>Aptos Display</vt:lpstr>
      <vt:lpstr>Arial</vt:lpstr>
      <vt:lpstr>Calibri Light</vt:lpstr>
      <vt:lpstr>Cambria Math</vt:lpstr>
      <vt:lpstr>Khand Medium</vt:lpstr>
      <vt:lpstr>Khand SemiBold</vt:lpstr>
      <vt:lpstr>Nunito Light</vt:lpstr>
      <vt:lpstr>Proxima Nova</vt:lpstr>
      <vt:lpstr>Proxima Nova Semibold</vt:lpstr>
      <vt:lpstr>Questrial</vt:lpstr>
      <vt:lpstr>Raleway</vt:lpstr>
      <vt:lpstr>Urbanist Medium</vt:lpstr>
      <vt:lpstr>Cost Reduction in Manufacturing Industry Marketing Plan by Slidesgo</vt:lpstr>
      <vt:lpstr>Slidesgo Final Pages</vt:lpstr>
      <vt:lpstr>Office Theme</vt:lpstr>
      <vt:lpstr>Worksheet</vt:lpstr>
      <vt:lpstr>High Volatility Portfolio</vt:lpstr>
      <vt:lpstr>Description</vt:lpstr>
      <vt:lpstr> Feasibility analysis</vt:lpstr>
      <vt:lpstr>Goal</vt:lpstr>
      <vt:lpstr>Technical Analysis</vt:lpstr>
      <vt:lpstr> Technical specifications</vt:lpstr>
      <vt:lpstr>  Hypothesis</vt:lpstr>
      <vt:lpstr> Rules and regulations  It is prohibited:</vt:lpstr>
      <vt:lpstr>Objectives</vt:lpstr>
      <vt:lpstr>Objectives</vt:lpstr>
      <vt:lpstr>Objectives</vt:lpstr>
      <vt:lpstr> Methodology for Project Development</vt:lpstr>
      <vt:lpstr>Selected stocks According to Yahoo Finance, the most volatile stocks were the following:</vt:lpstr>
      <vt:lpstr>Create Data Frame</vt:lpstr>
      <vt:lpstr>Adj. Close</vt:lpstr>
      <vt:lpstr>Returns</vt:lpstr>
      <vt:lpstr>Data</vt:lpstr>
      <vt:lpstr>Parameters</vt:lpstr>
      <vt:lpstr>Solutions</vt:lpstr>
      <vt:lpstr>Restrictions</vt:lpstr>
      <vt:lpstr>Restrictions</vt:lpstr>
      <vt:lpstr>Restrictions</vt:lpstr>
      <vt:lpstr>Sensitivity Analysis</vt:lpstr>
      <vt:lpstr>Sensitivity Analysis</vt:lpstr>
      <vt:lpstr>Sensitivity Analysis</vt:lpstr>
      <vt:lpstr>Sensitivity Analysis</vt:lpstr>
      <vt:lpstr>Conclusions </vt:lpstr>
      <vt:lpstr> 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heriberto.espinomo@udlap.mx</dc:creator>
  <cp:lastModifiedBy>Heriberto Espino</cp:lastModifiedBy>
  <cp:revision>11</cp:revision>
  <dcterms:created xsi:type="dcterms:W3CDTF">2024-03-14T17:50:37Z</dcterms:created>
  <dcterms:modified xsi:type="dcterms:W3CDTF">2024-04-30T20:29:46Z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0x010100A79DD6F62D5FEC4A953C73672DA91D07</vt:lpwstr>
  </property>
</Properties>
</file>